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320" r:id="rId6"/>
    <p:sldId id="260" r:id="rId7"/>
    <p:sldId id="261" r:id="rId8"/>
    <p:sldId id="262" r:id="rId9"/>
    <p:sldId id="321" r:id="rId10"/>
    <p:sldId id="263" r:id="rId11"/>
    <p:sldId id="264" r:id="rId12"/>
    <p:sldId id="265" r:id="rId13"/>
    <p:sldId id="266" r:id="rId14"/>
    <p:sldId id="267" r:id="rId15"/>
    <p:sldId id="268" r:id="rId16"/>
    <p:sldId id="315" r:id="rId17"/>
    <p:sldId id="269" r:id="rId18"/>
    <p:sldId id="270" r:id="rId19"/>
    <p:sldId id="271" r:id="rId20"/>
    <p:sldId id="272" r:id="rId21"/>
    <p:sldId id="276" r:id="rId22"/>
    <p:sldId id="277" r:id="rId23"/>
    <p:sldId id="278" r:id="rId24"/>
    <p:sldId id="316" r:id="rId25"/>
    <p:sldId id="317" r:id="rId26"/>
    <p:sldId id="318" r:id="rId27"/>
    <p:sldId id="322" r:id="rId28"/>
    <p:sldId id="279" r:id="rId29"/>
    <p:sldId id="280" r:id="rId30"/>
    <p:sldId id="281" r:id="rId31"/>
    <p:sldId id="282" r:id="rId32"/>
    <p:sldId id="283" r:id="rId33"/>
    <p:sldId id="284" r:id="rId34"/>
    <p:sldId id="285" r:id="rId35"/>
    <p:sldId id="286" r:id="rId36"/>
    <p:sldId id="287" r:id="rId37"/>
    <p:sldId id="288" r:id="rId38"/>
    <p:sldId id="319"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91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600" autoAdjust="0"/>
  </p:normalViewPr>
  <p:slideViewPr>
    <p:cSldViewPr>
      <p:cViewPr>
        <p:scale>
          <a:sx n="66" d="100"/>
          <a:sy n="66" d="100"/>
        </p:scale>
        <p:origin x="-636" y="-108"/>
      </p:cViewPr>
      <p:guideLst>
        <p:guide orient="horz" pos="2160"/>
        <p:guide pos="2880"/>
      </p:guideLst>
    </p:cSldViewPr>
  </p:slideViewPr>
  <p:outlineViewPr>
    <p:cViewPr>
      <p:scale>
        <a:sx n="33" d="100"/>
        <a:sy n="33" d="100"/>
      </p:scale>
      <p:origin x="0" y="54528"/>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9781A79-B6C2-4F4A-908F-1BB85FC4A611}"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781A79-B6C2-4F4A-908F-1BB85FC4A61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781A79-B6C2-4F4A-908F-1BB85FC4A61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781A79-B6C2-4F4A-908F-1BB85FC4A611}"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9781A79-B6C2-4F4A-908F-1BB85FC4A61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781A79-B6C2-4F4A-908F-1BB85FC4A611}"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9781A79-B6C2-4F4A-908F-1BB85FC4A611}"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9781A79-B6C2-4F4A-908F-1BB85FC4A61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9781A79-B6C2-4F4A-908F-1BB85FC4A61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781A79-B6C2-4F4A-908F-1BB85FC4A611}"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3FCD8C-D8BD-4EBA-BA6A-BD7ADB348625}" type="datetimeFigureOut">
              <a:rPr lang="fa-IR" smtClean="0"/>
              <a:pPr/>
              <a:t>1436/02/24</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C9781A79-B6C2-4F4A-908F-1BB85FC4A611}"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B3FCD8C-D8BD-4EBA-BA6A-BD7ADB348625}" type="datetimeFigureOut">
              <a:rPr lang="fa-IR" smtClean="0"/>
              <a:pPr/>
              <a:t>1436/02/24</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9781A79-B6C2-4F4A-908F-1BB85FC4A61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714884"/>
            <a:ext cx="7358114" cy="1752600"/>
          </a:xfrm>
        </p:spPr>
        <p:txBody>
          <a:bodyPr>
            <a:normAutofit/>
          </a:bodyPr>
          <a:lstStyle/>
          <a:p>
            <a:pPr algn="l"/>
            <a:r>
              <a:rPr lang="fa-IR" sz="6000" dirty="0" smtClean="0">
                <a:solidFill>
                  <a:srgbClr val="F4691C"/>
                </a:solidFill>
                <a:cs typeface="B Tabassom" pitchFamily="2" charset="-78"/>
              </a:rPr>
              <a:t>تهيه و تنظيم: دكتر زهره جلوداريان</a:t>
            </a:r>
            <a:endParaRPr lang="fa-IR" sz="6000" dirty="0">
              <a:solidFill>
                <a:srgbClr val="F4691C"/>
              </a:solidFill>
              <a:cs typeface="B Tabassom" pitchFamily="2" charset="-78"/>
            </a:endParaRPr>
          </a:p>
        </p:txBody>
      </p:sp>
      <p:sp>
        <p:nvSpPr>
          <p:cNvPr id="2" name="Title 1"/>
          <p:cNvSpPr>
            <a:spLocks noGrp="1"/>
          </p:cNvSpPr>
          <p:nvPr>
            <p:ph type="ctrTitle"/>
          </p:nvPr>
        </p:nvSpPr>
        <p:spPr>
          <a:xfrm>
            <a:off x="785786" y="1571612"/>
            <a:ext cx="7886729" cy="1470025"/>
          </a:xfrm>
        </p:spPr>
        <p:txBody>
          <a:bodyPr>
            <a:normAutofit/>
          </a:bodyPr>
          <a:lstStyle/>
          <a:p>
            <a:pPr algn="r"/>
            <a:r>
              <a:rPr lang="fa-IR" sz="8000" dirty="0" smtClean="0">
                <a:solidFill>
                  <a:srgbClr val="002060"/>
                </a:solidFill>
                <a:cs typeface="B Arash" pitchFamily="2" charset="-78"/>
              </a:rPr>
              <a:t>داروهاي گياهي</a:t>
            </a:r>
            <a:endParaRPr lang="fa-IR" sz="8000" dirty="0">
              <a:solidFill>
                <a:srgbClr val="002060"/>
              </a:solidFill>
              <a:cs typeface="B Arash"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normAutofit fontScale="90000"/>
          </a:bodyPr>
          <a:lstStyle/>
          <a:p>
            <a:pPr algn="r"/>
            <a:r>
              <a:rPr lang="fa-IR" sz="6600" b="1" dirty="0">
                <a:solidFill>
                  <a:srgbClr val="C00000"/>
                </a:solidFill>
                <a:cs typeface="B Narenj" pitchFamily="2" charset="-78"/>
              </a:rPr>
              <a:t>یونجه زرد (اکلیل </a:t>
            </a:r>
            <a:r>
              <a:rPr lang="fa-IR" sz="6600" b="1" dirty="0" smtClean="0">
                <a:solidFill>
                  <a:srgbClr val="C00000"/>
                </a:solidFill>
                <a:cs typeface="B Narenj" pitchFamily="2" charset="-78"/>
              </a:rPr>
              <a:t>الملک)</a:t>
            </a:r>
            <a:endParaRPr lang="fa-IR" sz="6600" b="1" dirty="0">
              <a:solidFill>
                <a:srgbClr val="C00000"/>
              </a:solidFill>
              <a:cs typeface="B Narenj" pitchFamily="2" charset="-78"/>
            </a:endParaRPr>
          </a:p>
        </p:txBody>
      </p:sp>
      <p:sp>
        <p:nvSpPr>
          <p:cNvPr id="3" name="Content Placeholder 2"/>
          <p:cNvSpPr>
            <a:spLocks noGrp="1"/>
          </p:cNvSpPr>
          <p:nvPr>
            <p:ph sz="quarter" idx="1"/>
          </p:nvPr>
        </p:nvSpPr>
        <p:spPr/>
        <p:txBody>
          <a:bodyPr>
            <a:normAutofit/>
          </a:bodyPr>
          <a:lstStyle/>
          <a:p>
            <a:pPr algn="just"/>
            <a:r>
              <a:rPr lang="fa-IR" sz="2800" dirty="0" smtClean="0">
                <a:cs typeface="B Kamran" pitchFamily="2" charset="-78"/>
              </a:rPr>
              <a:t>نام علمی گیاه:</a:t>
            </a:r>
            <a:r>
              <a:rPr lang="en-US" sz="2400" dirty="0" err="1" smtClean="0">
                <a:cs typeface="B Kamran" pitchFamily="2" charset="-78"/>
              </a:rPr>
              <a:t>Melilotus</a:t>
            </a:r>
            <a:r>
              <a:rPr lang="en-US" sz="2400" dirty="0" smtClean="0">
                <a:cs typeface="B Kamran" pitchFamily="2" charset="-78"/>
              </a:rPr>
              <a:t> </a:t>
            </a:r>
            <a:r>
              <a:rPr lang="en-US" sz="2400" dirty="0" err="1" smtClean="0">
                <a:cs typeface="B Kamran" pitchFamily="2" charset="-78"/>
              </a:rPr>
              <a:t>Officinalis</a:t>
            </a:r>
            <a:r>
              <a:rPr lang="en-US" sz="2400" dirty="0" smtClean="0">
                <a:cs typeface="B Kamran" pitchFamily="2" charset="-78"/>
              </a:rPr>
              <a:t> </a:t>
            </a:r>
            <a:endParaRPr lang="fa-IR" sz="2800" dirty="0" smtClean="0">
              <a:cs typeface="B Kamran" pitchFamily="2" charset="-78"/>
            </a:endParaRPr>
          </a:p>
          <a:p>
            <a:pPr algn="just">
              <a:buNone/>
            </a:pPr>
            <a:r>
              <a:rPr lang="fa-IR" sz="2800" dirty="0" smtClean="0">
                <a:cs typeface="B Kamran" pitchFamily="2" charset="-78"/>
              </a:rPr>
              <a:t/>
            </a:r>
            <a:br>
              <a:rPr lang="fa-IR" sz="2800" dirty="0" smtClean="0">
                <a:cs typeface="B Kamran" pitchFamily="2" charset="-78"/>
              </a:rPr>
            </a:br>
            <a:r>
              <a:rPr lang="fa-IR" sz="3200" dirty="0" smtClean="0">
                <a:cs typeface="B Kamran" pitchFamily="2" charset="-78"/>
              </a:rPr>
              <a:t>این دارو برای ترمیم زخمهای مزمن متابولیک بخصوص زخم پای دیابتیک کاربرد دارد</a:t>
            </a:r>
            <a:r>
              <a:rPr lang="en-US" sz="2800" dirty="0" smtClean="0">
                <a:cs typeface="B Kamran" pitchFamily="2" charset="-78"/>
              </a:rPr>
              <a:t>. </a:t>
            </a:r>
            <a:endParaRPr lang="fa-IR" sz="2800" dirty="0" smtClean="0">
              <a:cs typeface="B Kamran" pitchFamily="2" charset="-78"/>
            </a:endParaRPr>
          </a:p>
          <a:p>
            <a:pPr algn="just">
              <a:buNone/>
            </a:pPr>
            <a:r>
              <a:rPr lang="en-US" sz="2800" dirty="0" smtClean="0">
                <a:cs typeface="B Kamran" pitchFamily="2" charset="-78"/>
              </a:rPr>
              <a:t/>
            </a:r>
            <a:br>
              <a:rPr lang="en-US" sz="2800" dirty="0" smtClean="0">
                <a:cs typeface="B Kamran" pitchFamily="2" charset="-78"/>
              </a:rPr>
            </a:br>
            <a:r>
              <a:rPr lang="en-US" sz="2800" dirty="0">
                <a:cs typeface="B Kamran" pitchFamily="2" charset="-78"/>
              </a:rPr>
              <a:t/>
            </a:r>
            <a:br>
              <a:rPr lang="en-US" sz="2800" dirty="0">
                <a:cs typeface="B Kamran" pitchFamily="2" charset="-78"/>
              </a:rPr>
            </a:br>
            <a:endParaRPr lang="fa-IR" sz="2800" dirty="0">
              <a:cs typeface="B Kamran" pitchFamily="2" charset="-78"/>
            </a:endParaRPr>
          </a:p>
        </p:txBody>
      </p:sp>
      <p:pic>
        <p:nvPicPr>
          <p:cNvPr id="1026" name="Picture 2" descr="H:\jelodarian\teknesian daruE\melilotus officinalis-citroengele honingklaver-02.jpg"/>
          <p:cNvPicPr>
            <a:picLocks noChangeAspect="1" noChangeArrowheads="1"/>
          </p:cNvPicPr>
          <p:nvPr/>
        </p:nvPicPr>
        <p:blipFill>
          <a:blip r:embed="rId2" cstate="print"/>
          <a:srcRect/>
          <a:stretch>
            <a:fillRect/>
          </a:stretch>
        </p:blipFill>
        <p:spPr bwMode="auto">
          <a:xfrm>
            <a:off x="2714612" y="3429000"/>
            <a:ext cx="3733792" cy="28003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000" b="1" dirty="0" smtClean="0">
                <a:solidFill>
                  <a:srgbClr val="C00000"/>
                </a:solidFill>
                <a:cs typeface="B Narenj" pitchFamily="2" charset="-78"/>
              </a:rPr>
              <a:t>مکانیسم اثر</a:t>
            </a:r>
            <a:endParaRPr lang="fa-IR" sz="8000" b="1" dirty="0">
              <a:solidFill>
                <a:srgbClr val="C00000"/>
              </a:solidFill>
              <a:cs typeface="B Narenj" pitchFamily="2" charset="-78"/>
            </a:endParaRPr>
          </a:p>
        </p:txBody>
      </p:sp>
      <p:sp>
        <p:nvSpPr>
          <p:cNvPr id="3" name="Content Placeholder 2"/>
          <p:cNvSpPr>
            <a:spLocks noGrp="1"/>
          </p:cNvSpPr>
          <p:nvPr>
            <p:ph sz="quarter" idx="1"/>
          </p:nvPr>
        </p:nvSpPr>
        <p:spPr/>
        <p:txBody>
          <a:bodyPr>
            <a:normAutofit/>
          </a:bodyPr>
          <a:lstStyle/>
          <a:p>
            <a:pPr>
              <a:buNone/>
            </a:pPr>
            <a:r>
              <a:rPr lang="fa-IR" sz="2800" dirty="0" smtClean="0">
                <a:cs typeface="B Kamran" pitchFamily="2" charset="-78"/>
              </a:rPr>
              <a:t>داروی </a:t>
            </a:r>
            <a:r>
              <a:rPr lang="fa-IR" sz="2800" dirty="0">
                <a:cs typeface="B Kamran" pitchFamily="2" charset="-78"/>
              </a:rPr>
              <a:t>آنژی پارس دارای عصاره گیاه ملیلوتوس افیسینالیس می‌باشد که سبب بهبود جریان خون، رگزایی و کاهش التهاب زخم پا ناشی از دیابت می‌شود</a:t>
            </a:r>
            <a:r>
              <a:rPr lang="en-US" sz="2800" dirty="0">
                <a:cs typeface="B Kamran" pitchFamily="2" charset="-78"/>
              </a:rPr>
              <a:t>.</a:t>
            </a:r>
            <a:br>
              <a:rPr lang="en-US" sz="2800" dirty="0">
                <a:cs typeface="B Kamran" pitchFamily="2" charset="-78"/>
              </a:rPr>
            </a:br>
            <a:endParaRPr lang="en-US" sz="2800" dirty="0" smtClean="0">
              <a:cs typeface="B Kamran" pitchFamily="2" charset="-78"/>
            </a:endParaRPr>
          </a:p>
          <a:p>
            <a:pPr>
              <a:buNone/>
            </a:pPr>
            <a:r>
              <a:rPr lang="en-US" sz="4000" dirty="0">
                <a:solidFill>
                  <a:srgbClr val="C00000"/>
                </a:solidFill>
                <a:cs typeface="B Kamran" pitchFamily="2" charset="-78"/>
              </a:rPr>
              <a:t>   </a:t>
            </a:r>
            <a:r>
              <a:rPr lang="fa-IR" sz="4000" dirty="0">
                <a:solidFill>
                  <a:srgbClr val="C00000"/>
                </a:solidFill>
                <a:cs typeface="B Kamran" pitchFamily="2" charset="-78"/>
              </a:rPr>
              <a:t>نکات قابل توصيه</a:t>
            </a:r>
            <a:endParaRPr lang="en-US" sz="4000" dirty="0">
              <a:solidFill>
                <a:srgbClr val="C00000"/>
              </a:solidFill>
              <a:cs typeface="B Kamran" pitchFamily="2" charset="-78"/>
            </a:endParaRPr>
          </a:p>
          <a:p>
            <a:pPr>
              <a:buNone/>
            </a:pPr>
            <a:r>
              <a:rPr lang="fa-IR" sz="2800" dirty="0" smtClean="0">
                <a:cs typeface="B Kamran" pitchFamily="2" charset="-78"/>
              </a:rPr>
              <a:t>دارو </a:t>
            </a:r>
            <a:r>
              <a:rPr lang="fa-IR" sz="2800" dirty="0">
                <a:cs typeface="B Kamran" pitchFamily="2" charset="-78"/>
              </a:rPr>
              <a:t>را دور از نور مستقیم، رطوبت و دسترسی اطفال </a:t>
            </a:r>
            <a:r>
              <a:rPr lang="fa-IR" sz="2800" dirty="0" smtClean="0">
                <a:cs typeface="B Kamran" pitchFamily="2" charset="-78"/>
              </a:rPr>
              <a:t>نگهدارید.</a:t>
            </a:r>
            <a:r>
              <a:rPr lang="en-US" sz="2800" dirty="0">
                <a:cs typeface="B Kamran" pitchFamily="2" charset="-78"/>
              </a:rPr>
              <a:t/>
            </a:r>
            <a:br>
              <a:rPr lang="en-US" sz="2800" dirty="0">
                <a:cs typeface="B Kamran" pitchFamily="2" charset="-78"/>
              </a:rPr>
            </a:br>
            <a:r>
              <a:rPr lang="en-US" sz="2800" dirty="0">
                <a:cs typeface="B Kamran" pitchFamily="2" charset="-78"/>
              </a:rPr>
              <a:t/>
            </a:r>
            <a:br>
              <a:rPr lang="en-US" sz="2800" dirty="0">
                <a:cs typeface="B Kamran" pitchFamily="2" charset="-78"/>
              </a:rPr>
            </a:br>
            <a:endParaRPr lang="en-US" sz="2800" dirty="0">
              <a:cs typeface="B Kamran" pitchFamily="2" charset="-78"/>
            </a:endParaRPr>
          </a:p>
        </p:txBody>
      </p:sp>
      <p:pic>
        <p:nvPicPr>
          <p:cNvPr id="4" name="Picture 3" descr="H:\jelodarian\teknesian daruE\melilotus_officinalis.jpg"/>
          <p:cNvPicPr>
            <a:picLocks noChangeAspect="1" noChangeArrowheads="1"/>
          </p:cNvPicPr>
          <p:nvPr/>
        </p:nvPicPr>
        <p:blipFill>
          <a:blip r:embed="rId2" cstate="print"/>
          <a:srcRect/>
          <a:stretch>
            <a:fillRect/>
          </a:stretch>
        </p:blipFill>
        <p:spPr bwMode="auto">
          <a:xfrm>
            <a:off x="695180" y="2928934"/>
            <a:ext cx="2235146" cy="297358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sp>
        <p:nvSpPr>
          <p:cNvPr id="3" name="Content Placeholder 2"/>
          <p:cNvSpPr>
            <a:spLocks noGrp="1"/>
          </p:cNvSpPr>
          <p:nvPr>
            <p:ph sz="quarter" idx="1"/>
          </p:nvPr>
        </p:nvSpPr>
        <p:spPr>
          <a:xfrm>
            <a:off x="914400" y="571480"/>
            <a:ext cx="7772400" cy="5572164"/>
          </a:xfrm>
        </p:spPr>
        <p:txBody>
          <a:bodyPr>
            <a:normAutofit/>
          </a:bodyPr>
          <a:lstStyle/>
          <a:p>
            <a:pPr algn="just"/>
            <a:r>
              <a:rPr lang="en-US" sz="2800" dirty="0">
                <a:cs typeface="B Kamran" pitchFamily="2" charset="-78"/>
              </a:rPr>
              <a:t>   </a:t>
            </a:r>
            <a:r>
              <a:rPr lang="fa-IR" sz="4800" i="1" dirty="0">
                <a:solidFill>
                  <a:srgbClr val="C00000"/>
                </a:solidFill>
                <a:cs typeface="B Tabassom" pitchFamily="2" charset="-78"/>
              </a:rPr>
              <a:t>موارد منع </a:t>
            </a:r>
            <a:r>
              <a:rPr lang="fa-IR" sz="4800" i="1" dirty="0" smtClean="0">
                <a:solidFill>
                  <a:srgbClr val="C00000"/>
                </a:solidFill>
                <a:cs typeface="B Tabassom" pitchFamily="2" charset="-78"/>
              </a:rPr>
              <a:t>مصرف</a:t>
            </a:r>
          </a:p>
          <a:p>
            <a:pPr algn="just"/>
            <a:endParaRPr lang="fa-IR" sz="2800" dirty="0" smtClean="0">
              <a:cs typeface="B Kamran" pitchFamily="2" charset="-78"/>
            </a:endParaRPr>
          </a:p>
          <a:p>
            <a:pPr algn="just"/>
            <a:r>
              <a:rPr lang="fa-IR" sz="2800" dirty="0" smtClean="0">
                <a:cs typeface="B Kamran" pitchFamily="2" charset="-78"/>
              </a:rPr>
              <a:t>عفونت </a:t>
            </a:r>
            <a:r>
              <a:rPr lang="fa-IR" sz="2800" dirty="0">
                <a:cs typeface="B Kamran" pitchFamily="2" charset="-78"/>
              </a:rPr>
              <a:t>کنترل نشده، با ترشح قابل مشاهده و یا با قرمزی زخم با پهنای 3 سانتیمتر</a:t>
            </a:r>
            <a:r>
              <a:rPr lang="en-US" sz="2800" dirty="0">
                <a:cs typeface="B Kamran" pitchFamily="2" charset="-78"/>
              </a:rPr>
              <a:t>. </a:t>
            </a:r>
            <a:endParaRPr lang="fa-IR" sz="2800" dirty="0" smtClean="0">
              <a:cs typeface="B Kamran" pitchFamily="2" charset="-78"/>
            </a:endParaRPr>
          </a:p>
          <a:p>
            <a:pPr algn="just"/>
            <a:r>
              <a:rPr lang="fa-IR" sz="2800" dirty="0" smtClean="0">
                <a:cs typeface="B Kamran" pitchFamily="2" charset="-78"/>
              </a:rPr>
              <a:t>درگیری </a:t>
            </a:r>
            <a:r>
              <a:rPr lang="fa-IR" sz="2800" dirty="0">
                <a:cs typeface="B Kamran" pitchFamily="2" charset="-78"/>
              </a:rPr>
              <a:t>استخوان در ناحیه زخم و یا وجود استئومیلیت (عفونت </a:t>
            </a:r>
            <a:r>
              <a:rPr lang="fa-IR" sz="2800" dirty="0" smtClean="0">
                <a:cs typeface="B Kamran" pitchFamily="2" charset="-78"/>
              </a:rPr>
              <a:t>استخوانی).</a:t>
            </a:r>
          </a:p>
          <a:p>
            <a:pPr algn="just"/>
            <a:r>
              <a:rPr lang="fa-IR" sz="2800" dirty="0" smtClean="0">
                <a:cs typeface="B Kamran" pitchFamily="2" charset="-78"/>
              </a:rPr>
              <a:t>بارداری </a:t>
            </a:r>
            <a:r>
              <a:rPr lang="fa-IR" sz="2800" dirty="0">
                <a:cs typeface="B Kamran" pitchFamily="2" charset="-78"/>
              </a:rPr>
              <a:t>و شیردهی</a:t>
            </a:r>
            <a:r>
              <a:rPr lang="en-US" sz="2800" dirty="0">
                <a:cs typeface="B Kamran" pitchFamily="2" charset="-78"/>
              </a:rPr>
              <a:t>. </a:t>
            </a:r>
            <a:endParaRPr lang="fa-IR" sz="2800" dirty="0" smtClean="0">
              <a:cs typeface="B Kamran" pitchFamily="2" charset="-78"/>
            </a:endParaRPr>
          </a:p>
          <a:p>
            <a:pPr algn="just">
              <a:buNone/>
            </a:pPr>
            <a:r>
              <a:rPr lang="fa-IR" sz="2800" dirty="0" smtClean="0">
                <a:cs typeface="B Kamran" pitchFamily="2" charset="-78"/>
              </a:rPr>
              <a:t>هرگونه </a:t>
            </a:r>
            <a:r>
              <a:rPr lang="fa-IR" sz="2800" dirty="0">
                <a:cs typeface="B Kamran" pitchFamily="2" charset="-78"/>
              </a:rPr>
              <a:t>سابقه آلرژی به دارو</a:t>
            </a:r>
            <a:r>
              <a:rPr lang="en-US" sz="2800" dirty="0">
                <a:cs typeface="B Kamran" pitchFamily="2" charset="-78"/>
              </a:rPr>
              <a:t>. </a:t>
            </a:r>
            <a:endParaRPr lang="fa-IR" sz="2800" dirty="0" smtClean="0">
              <a:cs typeface="B Kamran" pitchFamily="2" charset="-78"/>
            </a:endParaRPr>
          </a:p>
          <a:p>
            <a:pPr algn="just">
              <a:buNone/>
            </a:pPr>
            <a:r>
              <a:rPr lang="fa-IR" sz="2800" dirty="0" smtClean="0">
                <a:cs typeface="B Kamran" pitchFamily="2" charset="-78"/>
              </a:rPr>
              <a:t>نارسایی </a:t>
            </a:r>
            <a:r>
              <a:rPr lang="fa-IR" sz="2800" dirty="0">
                <a:cs typeface="B Kamran" pitchFamily="2" charset="-78"/>
              </a:rPr>
              <a:t>کلیه در سطحی که مقدار کراتینین خون به بیش از 5/2 برسد (در صورتی که کراتینین بین 5/2-5/1 باشد به جای روزانه دو کپسول، روزی 1 کپسول استفاده </a:t>
            </a:r>
            <a:r>
              <a:rPr lang="fa-IR" sz="2800" dirty="0" smtClean="0">
                <a:cs typeface="B Kamran" pitchFamily="2" charset="-78"/>
              </a:rPr>
              <a:t>شود.</a:t>
            </a:r>
          </a:p>
          <a:p>
            <a:pPr algn="just">
              <a:buNone/>
            </a:pPr>
            <a:r>
              <a:rPr lang="fa-IR" sz="2800" dirty="0" smtClean="0">
                <a:cs typeface="B Kamran" pitchFamily="2" charset="-78"/>
              </a:rPr>
              <a:t>بچه </a:t>
            </a:r>
            <a:r>
              <a:rPr lang="fa-IR" sz="2800" dirty="0">
                <a:cs typeface="B Kamran" pitchFamily="2" charset="-78"/>
              </a:rPr>
              <a:t>های زیر 15 </a:t>
            </a:r>
            <a:r>
              <a:rPr lang="fa-IR" sz="2800" dirty="0" smtClean="0">
                <a:cs typeface="B Kamran" pitchFamily="2" charset="-78"/>
              </a:rPr>
              <a:t>سال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772400" cy="1143000"/>
          </a:xfrm>
        </p:spPr>
        <p:txBody>
          <a:bodyPr>
            <a:noAutofit/>
          </a:bodyPr>
          <a:lstStyle/>
          <a:p>
            <a:pPr algn="ctr"/>
            <a:r>
              <a:rPr lang="en-US" sz="9600" b="1" dirty="0" smtClean="0">
                <a:solidFill>
                  <a:srgbClr val="C00000"/>
                </a:solidFill>
                <a:cs typeface="B Narenj" pitchFamily="2" charset="-78"/>
              </a:rPr>
              <a:t> </a:t>
            </a:r>
            <a:r>
              <a:rPr lang="fa-IR" sz="9600" b="1" dirty="0" smtClean="0">
                <a:solidFill>
                  <a:srgbClr val="C00000"/>
                </a:solidFill>
                <a:cs typeface="B Narenj" pitchFamily="2" charset="-78"/>
              </a:rPr>
              <a:t>هشدارها</a:t>
            </a:r>
            <a:endParaRPr lang="fa-IR" sz="9600" b="1" dirty="0">
              <a:solidFill>
                <a:srgbClr val="C00000"/>
              </a:solidFill>
              <a:cs typeface="B Narenj" pitchFamily="2" charset="-78"/>
            </a:endParaRPr>
          </a:p>
        </p:txBody>
      </p:sp>
      <p:sp>
        <p:nvSpPr>
          <p:cNvPr id="3" name="Content Placeholder 2"/>
          <p:cNvSpPr>
            <a:spLocks noGrp="1"/>
          </p:cNvSpPr>
          <p:nvPr>
            <p:ph sz="quarter" idx="1"/>
          </p:nvPr>
        </p:nvSpPr>
        <p:spPr/>
        <p:txBody>
          <a:bodyPr>
            <a:normAutofit fontScale="85000" lnSpcReduction="20000"/>
          </a:bodyPr>
          <a:lstStyle/>
          <a:p>
            <a:pPr>
              <a:buNone/>
            </a:pPr>
            <a:r>
              <a:rPr lang="fa-IR" sz="2800" dirty="0" smtClean="0">
                <a:cs typeface="B Kamran" pitchFamily="2" charset="-78"/>
              </a:rPr>
              <a:t>بیماریهایی </a:t>
            </a:r>
            <a:r>
              <a:rPr lang="fa-IR" sz="2800" dirty="0">
                <a:cs typeface="B Kamran" pitchFamily="2" charset="-78"/>
              </a:rPr>
              <a:t>مانند سرطان و التهاب عروق که با بهبود زخم تداخل دارد</a:t>
            </a:r>
            <a:r>
              <a:rPr lang="en-US" sz="2800" dirty="0">
                <a:cs typeface="B Kamran" pitchFamily="2" charset="-78"/>
              </a:rPr>
              <a:t>. </a:t>
            </a:r>
            <a:br>
              <a:rPr lang="en-US" sz="2800" dirty="0">
                <a:cs typeface="B Kamran" pitchFamily="2" charset="-78"/>
              </a:rPr>
            </a:br>
            <a:endParaRPr lang="fa-IR" sz="2800" dirty="0" smtClean="0">
              <a:cs typeface="B Kamran" pitchFamily="2" charset="-78"/>
            </a:endParaRPr>
          </a:p>
          <a:p>
            <a:pPr>
              <a:buNone/>
            </a:pPr>
            <a:r>
              <a:rPr lang="fa-IR" sz="2800" dirty="0" smtClean="0">
                <a:cs typeface="B Kamran" pitchFamily="2" charset="-78"/>
              </a:rPr>
              <a:t>اعتیاد </a:t>
            </a:r>
            <a:r>
              <a:rPr lang="fa-IR" sz="2800" dirty="0">
                <a:cs typeface="B Kamran" pitchFamily="2" charset="-78"/>
              </a:rPr>
              <a:t>به الکل</a:t>
            </a:r>
            <a:r>
              <a:rPr lang="en-US" sz="2800" dirty="0">
                <a:cs typeface="B Kamran" pitchFamily="2" charset="-78"/>
              </a:rPr>
              <a:t> </a:t>
            </a:r>
            <a:br>
              <a:rPr lang="en-US" sz="2800" dirty="0">
                <a:cs typeface="B Kamran" pitchFamily="2" charset="-78"/>
              </a:rPr>
            </a:br>
            <a:endParaRPr lang="fa-IR" sz="2800" dirty="0" smtClean="0">
              <a:cs typeface="B Kamran" pitchFamily="2" charset="-78"/>
            </a:endParaRPr>
          </a:p>
          <a:p>
            <a:pPr>
              <a:buNone/>
            </a:pPr>
            <a:r>
              <a:rPr lang="fa-IR" sz="2800" dirty="0" smtClean="0">
                <a:cs typeface="B Kamran" pitchFamily="2" charset="-78"/>
              </a:rPr>
              <a:t>نقص </a:t>
            </a:r>
            <a:r>
              <a:rPr lang="fa-IR" sz="2800" dirty="0">
                <a:cs typeface="B Kamran" pitchFamily="2" charset="-78"/>
              </a:rPr>
              <a:t>مزمن کارکرد کلیه، همودیالیز یا دیالیز صفاقی،</a:t>
            </a:r>
            <a:r>
              <a:rPr lang="en-US" sz="2800" dirty="0">
                <a:cs typeface="B Kamran" pitchFamily="2" charset="-78"/>
              </a:rPr>
              <a:t> </a:t>
            </a:r>
            <a:br>
              <a:rPr lang="en-US" sz="2800" dirty="0">
                <a:cs typeface="B Kamran" pitchFamily="2" charset="-78"/>
              </a:rPr>
            </a:br>
            <a:endParaRPr lang="fa-IR" sz="2800" dirty="0" smtClean="0">
              <a:cs typeface="B Kamran" pitchFamily="2" charset="-78"/>
            </a:endParaRPr>
          </a:p>
          <a:p>
            <a:pPr>
              <a:buNone/>
            </a:pPr>
            <a:r>
              <a:rPr lang="fa-IR" sz="2800" dirty="0" smtClean="0">
                <a:cs typeface="B Kamran" pitchFamily="2" charset="-78"/>
              </a:rPr>
              <a:t>عمل </a:t>
            </a:r>
            <a:r>
              <a:rPr lang="fa-IR" sz="2800" dirty="0">
                <a:cs typeface="B Kamran" pitchFamily="2" charset="-78"/>
              </a:rPr>
              <a:t>باز قلب در طی 6 ماه گذشته،</a:t>
            </a:r>
            <a:r>
              <a:rPr lang="en-US" sz="2800" dirty="0">
                <a:cs typeface="B Kamran" pitchFamily="2" charset="-78"/>
              </a:rPr>
              <a:t> </a:t>
            </a:r>
            <a:br>
              <a:rPr lang="en-US" sz="2800" dirty="0">
                <a:cs typeface="B Kamran" pitchFamily="2" charset="-78"/>
              </a:rPr>
            </a:br>
            <a:endParaRPr lang="fa-IR" sz="2800" dirty="0" smtClean="0">
              <a:cs typeface="B Kamran" pitchFamily="2" charset="-78"/>
            </a:endParaRPr>
          </a:p>
          <a:p>
            <a:pPr>
              <a:buNone/>
            </a:pPr>
            <a:r>
              <a:rPr lang="fa-IR" sz="2800" dirty="0" smtClean="0">
                <a:cs typeface="B Kamran" pitchFamily="2" charset="-78"/>
              </a:rPr>
              <a:t>سیروز </a:t>
            </a:r>
            <a:r>
              <a:rPr lang="fa-IR" sz="2800" dirty="0">
                <a:cs typeface="B Kamran" pitchFamily="2" charset="-78"/>
              </a:rPr>
              <a:t>یا بیماری کبدی پیشرفته</a:t>
            </a:r>
            <a:r>
              <a:rPr lang="en-US" sz="2800" dirty="0">
                <a:cs typeface="B Kamran" pitchFamily="2" charset="-78"/>
              </a:rPr>
              <a:t>. </a:t>
            </a:r>
            <a:br>
              <a:rPr lang="en-US" sz="2800" dirty="0">
                <a:cs typeface="B Kamran" pitchFamily="2" charset="-78"/>
              </a:rPr>
            </a:br>
            <a:endParaRPr lang="fa-IR" sz="2800" dirty="0" smtClean="0">
              <a:cs typeface="B Kamran" pitchFamily="2" charset="-78"/>
            </a:endParaRPr>
          </a:p>
          <a:p>
            <a:pPr>
              <a:buNone/>
            </a:pPr>
            <a:r>
              <a:rPr lang="fa-IR" sz="2800" dirty="0" smtClean="0">
                <a:cs typeface="B Kamran" pitchFamily="2" charset="-78"/>
              </a:rPr>
              <a:t>بیماران </a:t>
            </a:r>
            <a:r>
              <a:rPr lang="fa-IR" sz="2800" dirty="0">
                <a:cs typeface="B Kamran" pitchFamily="2" charset="-78"/>
              </a:rPr>
              <a:t>دارای اختلال در گردش خونی موضعی (حاد و مزمن)، بافتهای با خونرسانی پایین</a:t>
            </a:r>
            <a:r>
              <a:rPr lang="en-US" sz="2800" dirty="0">
                <a:cs typeface="B Kamran" pitchFamily="2" charset="-78"/>
              </a:rPr>
              <a:t>.</a:t>
            </a:r>
            <a:br>
              <a:rPr lang="en-US" sz="2800" dirty="0">
                <a:cs typeface="B Kamran" pitchFamily="2" charset="-78"/>
              </a:rPr>
            </a:br>
            <a:r>
              <a:rPr lang="en-US" sz="2800" dirty="0">
                <a:cs typeface="B Kamran" pitchFamily="2" charset="-78"/>
              </a:rPr>
              <a:t/>
            </a:r>
            <a:br>
              <a:rPr lang="en-US" sz="2800" dirty="0">
                <a:cs typeface="B Kamran" pitchFamily="2" charset="-78"/>
              </a:rPr>
            </a:br>
            <a:endParaRPr lang="en-US" sz="2800" dirty="0">
              <a:cs typeface="B Kamran" pitchFamily="2" charset="-78"/>
            </a:endParaRPr>
          </a:p>
          <a:p>
            <a:endParaRPr lang="fa-IR" sz="2800" dirty="0">
              <a:cs typeface="B Kamran" pitchFamily="2" charset="-78"/>
            </a:endParaRPr>
          </a:p>
        </p:txBody>
      </p:sp>
      <p:pic>
        <p:nvPicPr>
          <p:cNvPr id="2050" name="Picture 2" descr="H:\jelodarian\teknesian daruE\هشدار-ممنوع-خطر.jpg"/>
          <p:cNvPicPr>
            <a:picLocks noChangeAspect="1" noChangeArrowheads="1"/>
          </p:cNvPicPr>
          <p:nvPr/>
        </p:nvPicPr>
        <p:blipFill>
          <a:blip r:embed="rId2" cstate="print"/>
          <a:srcRect/>
          <a:stretch>
            <a:fillRect/>
          </a:stretch>
        </p:blipFill>
        <p:spPr bwMode="auto">
          <a:xfrm>
            <a:off x="357158" y="1714488"/>
            <a:ext cx="2857520" cy="28575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428604"/>
            <a:ext cx="8215370" cy="5591196"/>
          </a:xfrm>
        </p:spPr>
        <p:txBody>
          <a:bodyPr>
            <a:normAutofit fontScale="92500" lnSpcReduction="20000"/>
          </a:bodyPr>
          <a:lstStyle/>
          <a:p>
            <a:r>
              <a:rPr lang="en-US" sz="2800" dirty="0">
                <a:cs typeface="B Kamran" pitchFamily="2" charset="-78"/>
              </a:rPr>
              <a:t>   </a:t>
            </a:r>
            <a:r>
              <a:rPr lang="fa-IR" sz="4600" dirty="0">
                <a:solidFill>
                  <a:srgbClr val="C00000"/>
                </a:solidFill>
                <a:cs typeface="B Tabassom" pitchFamily="2" charset="-78"/>
              </a:rPr>
              <a:t>عوارض </a:t>
            </a:r>
            <a:r>
              <a:rPr lang="fa-IR" sz="4600" dirty="0" smtClean="0">
                <a:solidFill>
                  <a:srgbClr val="C00000"/>
                </a:solidFill>
                <a:cs typeface="B Tabassom" pitchFamily="2" charset="-78"/>
              </a:rPr>
              <a:t>جانبي</a:t>
            </a:r>
            <a:endParaRPr lang="en-US" sz="2800" dirty="0" smtClean="0">
              <a:solidFill>
                <a:srgbClr val="C00000"/>
              </a:solidFill>
              <a:cs typeface="B Tabassom" pitchFamily="2" charset="-78"/>
            </a:endParaRPr>
          </a:p>
          <a:p>
            <a:pPr>
              <a:buNone/>
            </a:pPr>
            <a:r>
              <a:rPr lang="en-US" sz="2800" dirty="0">
                <a:cs typeface="B Kamran" pitchFamily="2" charset="-78"/>
              </a:rPr>
              <a:t/>
            </a:r>
            <a:br>
              <a:rPr lang="en-US" sz="2800" dirty="0">
                <a:cs typeface="B Kamran" pitchFamily="2" charset="-78"/>
              </a:rPr>
            </a:br>
            <a:r>
              <a:rPr lang="fa-IR" sz="2800" dirty="0">
                <a:cs typeface="B Kamran" pitchFamily="2" charset="-78"/>
              </a:rPr>
              <a:t>اگرچه عوارض این دارو همیشه و در همه افراد دیده نمیشود، اما ممکن است شامل واکنشهای حساسیتی به گیاهان موجود در دارو، خارش، کهیر، اختلالات دستگاه گوارش مانند تهوع، استفراغ و گاستریت (در بیمارانی که به ژلاتین پوکه کپسول حساسیت دارند) بشود</a:t>
            </a:r>
            <a:r>
              <a:rPr lang="en-US" sz="2800" dirty="0">
                <a:cs typeface="B Kamran" pitchFamily="2" charset="-78"/>
              </a:rPr>
              <a:t>. </a:t>
            </a:r>
            <a:endParaRPr lang="en-US" sz="2800" dirty="0" smtClean="0">
              <a:cs typeface="B Kamran" pitchFamily="2" charset="-78"/>
            </a:endParaRPr>
          </a:p>
          <a:p>
            <a:pPr algn="just">
              <a:buNone/>
            </a:pPr>
            <a:r>
              <a:rPr lang="en-US" sz="2800" dirty="0">
                <a:cs typeface="B Kamran" pitchFamily="2" charset="-78"/>
              </a:rPr>
              <a:t/>
            </a:r>
            <a:br>
              <a:rPr lang="en-US" sz="2800" dirty="0">
                <a:cs typeface="B Kamran" pitchFamily="2" charset="-78"/>
              </a:rPr>
            </a:br>
            <a:r>
              <a:rPr lang="fa-IR" sz="2800" dirty="0">
                <a:cs typeface="B Kamran" pitchFamily="2" charset="-78"/>
              </a:rPr>
              <a:t>همچنین در موارد استفاده از پماد ممکن است سبز شدن موضعی پوست در نواحی که دارو استعمال میشود دیده شود</a:t>
            </a:r>
            <a:r>
              <a:rPr lang="en-US" sz="2800" dirty="0" smtClean="0">
                <a:cs typeface="B Kamran" pitchFamily="2" charset="-78"/>
              </a:rPr>
              <a:t>.</a:t>
            </a:r>
            <a:endParaRPr lang="fa-IR" sz="2800" dirty="0" smtClean="0">
              <a:cs typeface="B Kamran" pitchFamily="2" charset="-78"/>
            </a:endParaRPr>
          </a:p>
          <a:p>
            <a:pPr>
              <a:buNone/>
            </a:pPr>
            <a:r>
              <a:rPr lang="fa-IR" sz="2800" dirty="0">
                <a:cs typeface="B Kamran" pitchFamily="2" charset="-78"/>
              </a:rPr>
              <a:t> </a:t>
            </a:r>
            <a:endParaRPr lang="en-US" sz="2800" dirty="0">
              <a:cs typeface="B Kamran" pitchFamily="2" charset="-78"/>
            </a:endParaRPr>
          </a:p>
          <a:p>
            <a:r>
              <a:rPr lang="en-US" sz="2800" dirty="0">
                <a:cs typeface="B Kamran" pitchFamily="2" charset="-78"/>
              </a:rPr>
              <a:t> </a:t>
            </a:r>
            <a:r>
              <a:rPr lang="en-US" sz="4600" dirty="0">
                <a:solidFill>
                  <a:srgbClr val="C00000"/>
                </a:solidFill>
                <a:cs typeface="B Tabassom" pitchFamily="2" charset="-78"/>
              </a:rPr>
              <a:t>  </a:t>
            </a:r>
            <a:r>
              <a:rPr lang="fa-IR" sz="4600" dirty="0">
                <a:solidFill>
                  <a:srgbClr val="C00000"/>
                </a:solidFill>
                <a:cs typeface="B Tabassom" pitchFamily="2" charset="-78"/>
              </a:rPr>
              <a:t>تداخل دارویی</a:t>
            </a:r>
            <a:endParaRPr lang="en-US" sz="2800" dirty="0">
              <a:solidFill>
                <a:srgbClr val="C00000"/>
              </a:solidFill>
              <a:cs typeface="B Tabassom" pitchFamily="2" charset="-78"/>
            </a:endParaRPr>
          </a:p>
          <a:p>
            <a:pPr>
              <a:buNone/>
            </a:pPr>
            <a:r>
              <a:rPr lang="en-US" sz="2800" dirty="0">
                <a:cs typeface="B Kamran" pitchFamily="2" charset="-78"/>
              </a:rPr>
              <a:t/>
            </a:r>
            <a:br>
              <a:rPr lang="en-US" sz="2800" dirty="0">
                <a:cs typeface="B Kamran" pitchFamily="2" charset="-78"/>
              </a:rPr>
            </a:br>
            <a:r>
              <a:rPr lang="fa-IR" sz="2800" dirty="0">
                <a:cs typeface="B Kamran" pitchFamily="2" charset="-78"/>
              </a:rPr>
              <a:t>کورتیکوستروئیدها، سرکوبگرهای ایمنی، رادیوتراپی، شیمی درمانی</a:t>
            </a:r>
            <a:r>
              <a:rPr lang="en-US" sz="2800" dirty="0">
                <a:cs typeface="B Kamran" pitchFamily="2" charset="-78"/>
              </a:rPr>
              <a:t/>
            </a:r>
            <a:br>
              <a:rPr lang="en-US" sz="2800" dirty="0">
                <a:cs typeface="B Kamran" pitchFamily="2" charset="-78"/>
              </a:rPr>
            </a:br>
            <a:r>
              <a:rPr lang="en-US" sz="2800" dirty="0">
                <a:cs typeface="B Kamran" pitchFamily="2" charset="-78"/>
              </a:rPr>
              <a:t/>
            </a:r>
            <a:br>
              <a:rPr lang="en-US" sz="2800" dirty="0">
                <a:cs typeface="B Kamran" pitchFamily="2" charset="-78"/>
              </a:rPr>
            </a:br>
            <a:endParaRPr lang="en-US" sz="2800" dirty="0">
              <a:cs typeface="B Kamran" pitchFamily="2" charset="-78"/>
            </a:endParaRPr>
          </a:p>
          <a:p>
            <a:endParaRPr lang="fa-IR" sz="2800" dirty="0">
              <a:cs typeface="B Kamran"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71612"/>
            <a:ext cx="8486780" cy="5286388"/>
          </a:xfrm>
        </p:spPr>
        <p:txBody>
          <a:bodyPr>
            <a:normAutofit/>
          </a:bodyPr>
          <a:lstStyle/>
          <a:p>
            <a:pPr algn="justLow"/>
            <a:r>
              <a:rPr lang="en-US" sz="2800" dirty="0" smtClean="0">
                <a:cs typeface="B Kamran" pitchFamily="2" charset="-78"/>
              </a:rPr>
              <a:t/>
            </a:r>
            <a:br>
              <a:rPr lang="en-US" sz="2800" dirty="0" smtClean="0">
                <a:cs typeface="B Kamran" pitchFamily="2" charset="-78"/>
              </a:rPr>
            </a:br>
            <a:endParaRPr lang="fa-IR" sz="2800" dirty="0">
              <a:solidFill>
                <a:schemeClr val="tx1"/>
              </a:solidFill>
              <a:cs typeface="B Kamran" pitchFamily="2" charset="-78"/>
            </a:endParaRPr>
          </a:p>
        </p:txBody>
      </p:sp>
      <p:graphicFrame>
        <p:nvGraphicFramePr>
          <p:cNvPr id="4" name="Content Placeholder 3"/>
          <p:cNvGraphicFramePr>
            <a:graphicFrameLocks noGrp="1"/>
          </p:cNvGraphicFramePr>
          <p:nvPr>
            <p:ph sz="quarter" idx="1"/>
          </p:nvPr>
        </p:nvGraphicFramePr>
        <p:xfrm>
          <a:off x="500034" y="928670"/>
          <a:ext cx="8229600" cy="1332738"/>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نام تجاری دارو</a:t>
                      </a:r>
                      <a:endParaRPr lang="en-US" sz="2100" dirty="0">
                        <a:latin typeface="Calibri"/>
                        <a:ea typeface="Calibri"/>
                        <a:cs typeface="B Lotus" pitchFamily="2" charset="-78"/>
                      </a:endParaRPr>
                    </a:p>
                  </a:txBody>
                  <a:tcPr marL="38100" marR="38100" marT="38100" marB="38100" anchor="ctr"/>
                </a:tc>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تولیدکننده [</a:t>
                      </a:r>
                      <a:r>
                        <a:rPr lang="fa-IR" sz="2100" b="1" dirty="0" smtClean="0">
                          <a:solidFill>
                            <a:srgbClr val="333333"/>
                          </a:solidFill>
                          <a:latin typeface="Calibri"/>
                          <a:ea typeface="Times New Roman"/>
                          <a:cs typeface="B Lotus" pitchFamily="2" charset="-78"/>
                        </a:rPr>
                        <a:t>کشور</a:t>
                      </a:r>
                      <a:r>
                        <a:rPr lang="fa-IR" sz="2100" b="1" dirty="0" smtClean="0">
                          <a:solidFill>
                            <a:srgbClr val="333333"/>
                          </a:solidFill>
                          <a:latin typeface="Times New Roman"/>
                          <a:ea typeface="Times New Roman"/>
                          <a:cs typeface="B Lotus" pitchFamily="2" charset="-78"/>
                        </a:rPr>
                        <a:t>]</a:t>
                      </a:r>
                      <a:endParaRPr lang="en-US" sz="2100" dirty="0">
                        <a:latin typeface="Calibri"/>
                        <a:ea typeface="Calibri"/>
                        <a:cs typeface="B Lotus" pitchFamily="2" charset="-78"/>
                      </a:endParaRPr>
                    </a:p>
                  </a:txBody>
                  <a:tcPr marL="38100" marR="38100"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کپسول آنژی پارس</a:t>
                      </a:r>
                      <a:endParaRPr lang="en-US" sz="21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100" dirty="0">
                          <a:solidFill>
                            <a:srgbClr val="333333"/>
                          </a:solidFill>
                          <a:latin typeface="Calibri"/>
                          <a:ea typeface="Times New Roman"/>
                          <a:cs typeface="B Lotus" pitchFamily="2" charset="-78"/>
                        </a:rPr>
                        <a:t>داروسازی رز فارمد [ ایران ] </a:t>
                      </a:r>
                      <a:endParaRPr lang="en-US" sz="2100" dirty="0">
                        <a:latin typeface="Calibri"/>
                        <a:ea typeface="Calibri"/>
                        <a:cs typeface="B Lotus" pitchFamily="2" charset="-78"/>
                      </a:endParaRPr>
                    </a:p>
                  </a:txBody>
                  <a:tcPr marL="38100" marR="38100"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آنژی پارس</a:t>
                      </a:r>
                      <a:endParaRPr lang="en-US" sz="21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رز فارمد [ ایران ] </a:t>
                      </a:r>
                      <a:endParaRPr lang="en-US" sz="2100" dirty="0">
                        <a:latin typeface="Calibri"/>
                        <a:ea typeface="Calibri"/>
                        <a:cs typeface="B Lotus" pitchFamily="2" charset="-78"/>
                      </a:endParaRPr>
                    </a:p>
                  </a:txBody>
                  <a:tcPr marL="38100" marR="38100" marT="38100" marB="38100" anchor="ctr"/>
                </a:tc>
              </a:tr>
            </a:tbl>
          </a:graphicData>
        </a:graphic>
      </p:graphicFrame>
      <p:pic>
        <p:nvPicPr>
          <p:cNvPr id="3075" name="Picture 3" descr="H:\jelodarian\teknesian daruE\493f144279ed73b1454eb8ff8e92113e.jpg"/>
          <p:cNvPicPr>
            <a:picLocks noChangeAspect="1" noChangeArrowheads="1"/>
          </p:cNvPicPr>
          <p:nvPr/>
        </p:nvPicPr>
        <p:blipFill>
          <a:blip r:embed="rId2" cstate="print"/>
          <a:srcRect/>
          <a:stretch>
            <a:fillRect/>
          </a:stretch>
        </p:blipFill>
        <p:spPr bwMode="auto">
          <a:xfrm>
            <a:off x="2571736" y="2857496"/>
            <a:ext cx="4184206" cy="2928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1142976" y="2286000"/>
            <a:ext cx="7772400" cy="4572000"/>
          </a:xfrm>
        </p:spPr>
        <p:txBody>
          <a:bodyPr>
            <a:normAutofit lnSpcReduction="10000"/>
          </a:bodyPr>
          <a:lstStyle/>
          <a:p>
            <a:pPr algn="just"/>
            <a:r>
              <a:rPr lang="fa-IR" sz="2800" dirty="0" smtClean="0">
                <a:solidFill>
                  <a:srgbClr val="C00000"/>
                </a:solidFill>
                <a:cs typeface="B Kamran" pitchFamily="2" charset="-78"/>
              </a:rPr>
              <a:t>مقدار مصرف:</a:t>
            </a:r>
            <a:r>
              <a:rPr lang="en-US" sz="2800" dirty="0" smtClean="0">
                <a:cs typeface="B Kamran" pitchFamily="2" charset="-78"/>
              </a:rPr>
              <a:t> </a:t>
            </a:r>
          </a:p>
          <a:p>
            <a:pPr algn="just">
              <a:buNone/>
            </a:pPr>
            <a:r>
              <a:rPr lang="fa-IR" sz="2800" dirty="0" smtClean="0">
                <a:cs typeface="B Kamran" pitchFamily="2" charset="-78"/>
              </a:rPr>
              <a:t>دارو باید تحت نظر پزشک مصرف شود، اما دوز معمول آن بدین ترتیب است:</a:t>
            </a:r>
            <a:br>
              <a:rPr lang="fa-IR" sz="2800" dirty="0" smtClean="0">
                <a:cs typeface="B Kamran" pitchFamily="2" charset="-78"/>
              </a:rPr>
            </a:br>
            <a:r>
              <a:rPr lang="fa-IR" dirty="0" smtClean="0">
                <a:solidFill>
                  <a:srgbClr val="C00000"/>
                </a:solidFill>
                <a:cs typeface="B Kamran" pitchFamily="2" charset="-78"/>
              </a:rPr>
              <a:t>پماد: </a:t>
            </a:r>
            <a:r>
              <a:rPr lang="fa-IR" sz="2800" dirty="0" smtClean="0">
                <a:cs typeface="B Kamran" pitchFamily="2" charset="-78"/>
              </a:rPr>
              <a:t>یکبار در روز استفاده شود، بدین تریتب که پس از شستشو با نرمال سالین یا آب تمیز و خشک کردن موضع، یک لایه ضخیم حاشیه زخم و یک لایه نازک برای پوشاندن زخم استفاده شود، حداقل بمدت 5/0 تا 1 ساعت زخم را نپوشانید</a:t>
            </a:r>
            <a:r>
              <a:rPr lang="en-US" sz="2800" dirty="0" smtClean="0">
                <a:cs typeface="B Kamran" pitchFamily="2" charset="-78"/>
              </a:rPr>
              <a:t>. </a:t>
            </a:r>
            <a:r>
              <a:rPr lang="fa-IR" sz="2800" dirty="0" smtClean="0">
                <a:cs typeface="B Kamran" pitchFamily="2" charset="-78"/>
              </a:rPr>
              <a:t>شروع اثر دارو تقریبا از هفته دوم مشاهده میشود. متوسط دوره مصرف 45 روز است، اگرچه زمان قطع دارو بسته به اندازه زخم و صلاحدید پزشک معالج دارد.</a:t>
            </a:r>
            <a:r>
              <a:rPr lang="en-US" sz="2800" dirty="0" smtClean="0">
                <a:cs typeface="B Kamran" pitchFamily="2" charset="-78"/>
              </a:rPr>
              <a:t> </a:t>
            </a:r>
            <a:br>
              <a:rPr lang="en-US" sz="2800" dirty="0" smtClean="0">
                <a:cs typeface="B Kamran" pitchFamily="2" charset="-78"/>
              </a:rPr>
            </a:br>
            <a:r>
              <a:rPr lang="fa-IR" dirty="0" smtClean="0">
                <a:solidFill>
                  <a:srgbClr val="C00000"/>
                </a:solidFill>
                <a:cs typeface="B Kamran" pitchFamily="2" charset="-78"/>
              </a:rPr>
              <a:t>کپسول: </a:t>
            </a:r>
            <a:r>
              <a:rPr lang="fa-IR" sz="2800" dirty="0" smtClean="0">
                <a:cs typeface="B Kamran" pitchFamily="2" charset="-78"/>
              </a:rPr>
              <a:t>دو بار در روز، هر بار یک کپسول با یک لیوان پر از آب، 1 ساعت بعد از غذا میل شود. شروع اثر دارو تقریبا از هفته دوم مشاهده میشود. متوسط دوره مصرف 45 روز است، اگرچه زمان قطع دارو بسته به اندازه زخم و صلاحدید پزشک معالج دارد</a:t>
            </a:r>
            <a:r>
              <a:rPr lang="en-US" sz="2800" dirty="0" smtClean="0">
                <a:cs typeface="B Kamran" pitchFamily="2" charset="-78"/>
              </a:rPr>
              <a:t>.</a:t>
            </a:r>
            <a:br>
              <a:rPr lang="en-US" sz="2800" dirty="0" smtClean="0">
                <a:cs typeface="B Kamran" pitchFamily="2" charset="-78"/>
              </a:rPr>
            </a:br>
            <a:endParaRPr lang="fa-IR" dirty="0"/>
          </a:p>
        </p:txBody>
      </p:sp>
      <p:pic>
        <p:nvPicPr>
          <p:cNvPr id="5" name="Picture 2" descr="H:\jelodarian\teknesian daruE\169828860.jpg"/>
          <p:cNvPicPr>
            <a:picLocks noChangeAspect="1" noChangeArrowheads="1"/>
          </p:cNvPicPr>
          <p:nvPr/>
        </p:nvPicPr>
        <p:blipFill>
          <a:blip r:embed="rId2" cstate="print"/>
          <a:srcRect/>
          <a:stretch>
            <a:fillRect/>
          </a:stretch>
        </p:blipFill>
        <p:spPr bwMode="auto">
          <a:xfrm>
            <a:off x="3214678" y="357166"/>
            <a:ext cx="2500330" cy="22402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357166"/>
            <a:ext cx="7772400" cy="1143000"/>
          </a:xfrm>
        </p:spPr>
        <p:txBody>
          <a:bodyPr>
            <a:noAutofit/>
          </a:bodyPr>
          <a:lstStyle/>
          <a:p>
            <a:pPr algn="ctr"/>
            <a:r>
              <a:rPr lang="fa-IR" sz="9600" b="1" dirty="0">
                <a:solidFill>
                  <a:srgbClr val="C00000"/>
                </a:solidFill>
                <a:cs typeface="B Narenj" pitchFamily="2" charset="-78"/>
              </a:rPr>
              <a:t>زردچوبه</a:t>
            </a:r>
          </a:p>
        </p:txBody>
      </p:sp>
      <p:sp>
        <p:nvSpPr>
          <p:cNvPr id="3" name="Content Placeholder 2"/>
          <p:cNvSpPr>
            <a:spLocks noGrp="1"/>
          </p:cNvSpPr>
          <p:nvPr>
            <p:ph sz="quarter" idx="1"/>
          </p:nvPr>
        </p:nvSpPr>
        <p:spPr>
          <a:xfrm>
            <a:off x="357158" y="1142984"/>
            <a:ext cx="8329642" cy="5357850"/>
          </a:xfrm>
        </p:spPr>
        <p:txBody>
          <a:bodyPr>
            <a:normAutofit fontScale="70000" lnSpcReduction="20000"/>
          </a:bodyPr>
          <a:lstStyle/>
          <a:p>
            <a:r>
              <a:rPr lang="en-US" sz="2800" dirty="0">
                <a:cs typeface="B Kamran" pitchFamily="2" charset="-78"/>
              </a:rPr>
              <a:t>   </a:t>
            </a:r>
            <a:r>
              <a:rPr lang="fa-IR" sz="5200" dirty="0">
                <a:solidFill>
                  <a:srgbClr val="002060"/>
                </a:solidFill>
                <a:cs typeface="B Tabassom" pitchFamily="2" charset="-78"/>
              </a:rPr>
              <a:t>موارد مصرف</a:t>
            </a:r>
            <a:endParaRPr lang="en-US" sz="2800" dirty="0">
              <a:solidFill>
                <a:srgbClr val="002060"/>
              </a:solidFill>
              <a:cs typeface="B Tabassom" pitchFamily="2" charset="-78"/>
            </a:endParaRPr>
          </a:p>
          <a:p>
            <a:pPr algn="just">
              <a:buNone/>
            </a:pPr>
            <a:r>
              <a:rPr lang="en-US" sz="3600" dirty="0">
                <a:cs typeface="B Kamran" pitchFamily="2" charset="-78"/>
              </a:rPr>
              <a:t/>
            </a:r>
            <a:br>
              <a:rPr lang="en-US" sz="3600" dirty="0">
                <a:cs typeface="B Kamran" pitchFamily="2" charset="-78"/>
              </a:rPr>
            </a:br>
            <a:r>
              <a:rPr lang="fa-IR" sz="3600" dirty="0">
                <a:cs typeface="B Kamran" pitchFamily="2" charset="-78"/>
              </a:rPr>
              <a:t>نام علمی گیاه</a:t>
            </a:r>
            <a:r>
              <a:rPr lang="en-US" sz="3600" dirty="0">
                <a:cs typeface="B Kamran" pitchFamily="2" charset="-78"/>
              </a:rPr>
              <a:t>: Curcuma </a:t>
            </a:r>
            <a:r>
              <a:rPr lang="en-US" sz="3600" dirty="0" err="1">
                <a:cs typeface="B Kamran" pitchFamily="2" charset="-78"/>
              </a:rPr>
              <a:t>longa</a:t>
            </a:r>
            <a:r>
              <a:rPr lang="en-US" sz="3600" dirty="0">
                <a:cs typeface="B Kamran" pitchFamily="2" charset="-78"/>
              </a:rPr>
              <a:t> </a:t>
            </a:r>
            <a:endParaRPr lang="fa-IR" sz="3600" dirty="0" smtClean="0">
              <a:cs typeface="B Kamran" pitchFamily="2" charset="-78"/>
            </a:endParaRPr>
          </a:p>
          <a:p>
            <a:pPr algn="just">
              <a:buNone/>
            </a:pPr>
            <a:r>
              <a:rPr lang="fa-IR" sz="3600" dirty="0" smtClean="0">
                <a:cs typeface="B Kamran" pitchFamily="2" charset="-78"/>
              </a:rPr>
              <a:t>این </a:t>
            </a:r>
            <a:r>
              <a:rPr lang="fa-IR" sz="3600" dirty="0">
                <a:cs typeface="B Kamran" pitchFamily="2" charset="-78"/>
              </a:rPr>
              <a:t>گیاه از خانواده زنجبیل است. نام لاتین این </a:t>
            </a:r>
            <a:r>
              <a:rPr lang="fa-IR" sz="3600" dirty="0" smtClean="0">
                <a:cs typeface="B Kamran" pitchFamily="2" charset="-78"/>
              </a:rPr>
              <a:t>گیاه</a:t>
            </a:r>
            <a:r>
              <a:rPr lang="en-US" sz="3600" dirty="0" smtClean="0">
                <a:cs typeface="B Kamran" pitchFamily="2" charset="-78"/>
              </a:rPr>
              <a:t> turmeric </a:t>
            </a:r>
            <a:r>
              <a:rPr lang="fa-IR" sz="3600" dirty="0" smtClean="0">
                <a:cs typeface="B Kamran" pitchFamily="2" charset="-78"/>
              </a:rPr>
              <a:t>است</a:t>
            </a:r>
            <a:r>
              <a:rPr lang="en-US" sz="3600" dirty="0">
                <a:cs typeface="B Kamran" pitchFamily="2" charset="-78"/>
              </a:rPr>
              <a:t>. </a:t>
            </a:r>
            <a:endParaRPr lang="fa-IR" sz="3600" dirty="0" smtClean="0">
              <a:cs typeface="B Kamran" pitchFamily="2" charset="-78"/>
            </a:endParaRPr>
          </a:p>
          <a:p>
            <a:pPr algn="just">
              <a:buNone/>
            </a:pPr>
            <a:r>
              <a:rPr lang="fa-IR" sz="3600" dirty="0" smtClean="0">
                <a:cs typeface="B Kamran" pitchFamily="2" charset="-78"/>
              </a:rPr>
              <a:t>زردچوبه </a:t>
            </a:r>
            <a:r>
              <a:rPr lang="fa-IR" sz="3600" dirty="0">
                <a:cs typeface="B Kamran" pitchFamily="2" charset="-78"/>
              </a:rPr>
              <a:t>به دلیل خصوصیات </a:t>
            </a:r>
            <a:r>
              <a:rPr lang="fa-IR" sz="3600" dirty="0">
                <a:solidFill>
                  <a:srgbClr val="FF0000"/>
                </a:solidFill>
                <a:cs typeface="B Kamran" pitchFamily="2" charset="-78"/>
              </a:rPr>
              <a:t>آنتی آکسیدانی </a:t>
            </a:r>
            <a:r>
              <a:rPr lang="fa-IR" sz="3600" dirty="0">
                <a:cs typeface="B Kamran" pitchFamily="2" charset="-78"/>
              </a:rPr>
              <a:t>قوی خود یکی از مؤثرترین مواد در جلوگیری از سرطانی شدن سلول‌های بدن است. این گیاه همچنین موجب افزایش ترشح انسولین و </a:t>
            </a:r>
            <a:r>
              <a:rPr lang="fa-IR" sz="3600" dirty="0">
                <a:solidFill>
                  <a:srgbClr val="FF0000"/>
                </a:solidFill>
                <a:cs typeface="B Kamran" pitchFamily="2" charset="-78"/>
              </a:rPr>
              <a:t>کاهش قند خون </a:t>
            </a:r>
            <a:r>
              <a:rPr lang="fa-IR" sz="3600" dirty="0">
                <a:cs typeface="B Kamran" pitchFamily="2" charset="-78"/>
              </a:rPr>
              <a:t>در بیماران دیابتی می‌گردد. کارآزمائی های بالینی زیادی در ارتباط با فواید مصرف روزمره زردچوبه گزارش شده است گفته شده است که زردچوبه میتواند شدت علائم </a:t>
            </a:r>
            <a:r>
              <a:rPr lang="fa-IR" sz="3600" dirty="0">
                <a:solidFill>
                  <a:srgbClr val="FF0000"/>
                </a:solidFill>
                <a:cs typeface="B Kamran" pitchFamily="2" charset="-78"/>
              </a:rPr>
              <a:t>بیماری آلزایمر </a:t>
            </a:r>
            <a:r>
              <a:rPr lang="fa-IR" sz="3600" dirty="0">
                <a:cs typeface="B Kamran" pitchFamily="2" charset="-78"/>
              </a:rPr>
              <a:t>را کاهش دهد. همچنین ماده موثر زردچوبه یعنی</a:t>
            </a:r>
            <a:r>
              <a:rPr lang="en-US" sz="3600" dirty="0">
                <a:cs typeface="B Kamran" pitchFamily="2" charset="-78"/>
              </a:rPr>
              <a:t> </a:t>
            </a:r>
            <a:r>
              <a:rPr lang="en-US" sz="3600" dirty="0" err="1">
                <a:cs typeface="B Kamran" pitchFamily="2" charset="-78"/>
              </a:rPr>
              <a:t>Curcumin</a:t>
            </a:r>
            <a:r>
              <a:rPr lang="en-US" sz="3600" dirty="0">
                <a:cs typeface="B Kamran" pitchFamily="2" charset="-78"/>
              </a:rPr>
              <a:t> </a:t>
            </a:r>
            <a:r>
              <a:rPr lang="fa-IR" sz="3600" dirty="0">
                <a:cs typeface="B Kamran" pitchFamily="2" charset="-78"/>
              </a:rPr>
              <a:t>اثرات </a:t>
            </a:r>
            <a:r>
              <a:rPr lang="fa-IR" sz="3600" dirty="0">
                <a:solidFill>
                  <a:srgbClr val="FF0000"/>
                </a:solidFill>
                <a:cs typeface="B Kamran" pitchFamily="2" charset="-78"/>
              </a:rPr>
              <a:t>ضد التهابی </a:t>
            </a:r>
            <a:r>
              <a:rPr lang="fa-IR" sz="3600" dirty="0">
                <a:cs typeface="B Kamran" pitchFamily="2" charset="-78"/>
              </a:rPr>
              <a:t>و ضد </a:t>
            </a:r>
            <a:r>
              <a:rPr lang="fa-IR" sz="3600" dirty="0">
                <a:solidFill>
                  <a:srgbClr val="FF0000"/>
                </a:solidFill>
                <a:cs typeface="B Kamran" pitchFamily="2" charset="-78"/>
              </a:rPr>
              <a:t>درد ش</a:t>
            </a:r>
            <a:r>
              <a:rPr lang="fa-IR" sz="3600" dirty="0">
                <a:cs typeface="B Kamran" pitchFamily="2" charset="-78"/>
              </a:rPr>
              <a:t>بیه داروهای مسکن معمولی را دارا میباشد. در درمان پسوریازیس، دردهای دندان و لثه، مار گزیدگی و عقرب گزیدگی ازاین گیاه استفاده میشود</a:t>
            </a:r>
            <a:r>
              <a:rPr lang="en-US" sz="3600" dirty="0">
                <a:cs typeface="B Kamran" pitchFamily="2" charset="-78"/>
              </a:rPr>
              <a:t>. </a:t>
            </a:r>
            <a:endParaRPr lang="fa-IR" sz="3600" dirty="0" smtClean="0">
              <a:cs typeface="B Kamran" pitchFamily="2" charset="-78"/>
            </a:endParaRPr>
          </a:p>
          <a:p>
            <a:pPr algn="just">
              <a:buNone/>
            </a:pPr>
            <a:r>
              <a:rPr lang="fa-IR" sz="3600" dirty="0" smtClean="0">
                <a:cs typeface="B Kamran" pitchFamily="2" charset="-78"/>
              </a:rPr>
              <a:t>زردچوبه </a:t>
            </a:r>
            <a:r>
              <a:rPr lang="fa-IR" sz="3600" dirty="0">
                <a:solidFill>
                  <a:srgbClr val="FF0000"/>
                </a:solidFill>
                <a:cs typeface="B Kamran" pitchFamily="2" charset="-78"/>
              </a:rPr>
              <a:t>کلسترول خون </a:t>
            </a:r>
            <a:r>
              <a:rPr lang="fa-IR" sz="3600" dirty="0">
                <a:cs typeface="B Kamran" pitchFamily="2" charset="-78"/>
              </a:rPr>
              <a:t>را کاهش می دهد</a:t>
            </a:r>
            <a:r>
              <a:rPr lang="en-US" sz="3600" dirty="0">
                <a:cs typeface="B Kamran" pitchFamily="2" charset="-78"/>
              </a:rPr>
              <a:t>. </a:t>
            </a:r>
            <a:endParaRPr lang="fa-IR" sz="3600" dirty="0" smtClean="0">
              <a:cs typeface="B Kamran" pitchFamily="2" charset="-78"/>
            </a:endParaRPr>
          </a:p>
          <a:p>
            <a:pPr algn="just">
              <a:buNone/>
            </a:pPr>
            <a:r>
              <a:rPr lang="fa-IR" sz="3600" dirty="0" smtClean="0">
                <a:cs typeface="B Kamran" pitchFamily="2" charset="-78"/>
              </a:rPr>
              <a:t>مردم </a:t>
            </a:r>
            <a:r>
              <a:rPr lang="fa-IR" sz="3600" dirty="0">
                <a:cs typeface="B Kamran" pitchFamily="2" charset="-78"/>
              </a:rPr>
              <a:t>سری لانکا روزانه مقادیر زیادی زردچوبه مصرف می کنند و سرطان ریه، کولون، پروستات و پستان در این کشور نسبت به کشورهای غربی کمتر است</a:t>
            </a:r>
            <a:r>
              <a:rPr lang="en-US" sz="3600" dirty="0" smtClean="0">
                <a:cs typeface="B Kamran" pitchFamily="2" charset="-78"/>
              </a:rPr>
              <a:t>.</a:t>
            </a:r>
            <a:endParaRPr lang="fa-IR" sz="3600" dirty="0" smtClean="0">
              <a:cs typeface="B Kamran" pitchFamily="2" charset="-78"/>
            </a:endParaRPr>
          </a:p>
          <a:p>
            <a:endParaRPr lang="fa-IR" sz="2800" dirty="0">
              <a:cs typeface="B Kamran" pitchFamily="2" charset="-78"/>
            </a:endParaRPr>
          </a:p>
        </p:txBody>
      </p:sp>
      <p:pic>
        <p:nvPicPr>
          <p:cNvPr id="5122" name="Picture 2" descr="H:\jelodarian\teknesian daruE\Curcuma_longa_roots.jpg"/>
          <p:cNvPicPr>
            <a:picLocks noChangeAspect="1" noChangeArrowheads="1"/>
          </p:cNvPicPr>
          <p:nvPr/>
        </p:nvPicPr>
        <p:blipFill>
          <a:blip r:embed="rId2" cstate="print"/>
          <a:srcRect/>
          <a:stretch>
            <a:fillRect/>
          </a:stretch>
        </p:blipFill>
        <p:spPr bwMode="auto">
          <a:xfrm rot="19643246">
            <a:off x="350110" y="722056"/>
            <a:ext cx="2303109" cy="14317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dirty="0" smtClean="0">
                <a:solidFill>
                  <a:srgbClr val="C00000"/>
                </a:solidFill>
                <a:cs typeface="B Narenj" pitchFamily="2" charset="-78"/>
              </a:rPr>
              <a:t>مکانیسم اثر</a:t>
            </a:r>
            <a:endParaRPr lang="fa-IR" sz="6600" dirty="0">
              <a:solidFill>
                <a:srgbClr val="C00000"/>
              </a:solidFill>
              <a:cs typeface="B Narenj" pitchFamily="2" charset="-78"/>
            </a:endParaRPr>
          </a:p>
        </p:txBody>
      </p:sp>
      <p:sp>
        <p:nvSpPr>
          <p:cNvPr id="3" name="Content Placeholder 2"/>
          <p:cNvSpPr>
            <a:spLocks noGrp="1"/>
          </p:cNvSpPr>
          <p:nvPr>
            <p:ph sz="quarter" idx="1"/>
          </p:nvPr>
        </p:nvSpPr>
        <p:spPr/>
        <p:txBody>
          <a:bodyPr>
            <a:normAutofit/>
          </a:bodyPr>
          <a:lstStyle/>
          <a:p>
            <a:pPr algn="just">
              <a:buNone/>
            </a:pPr>
            <a:r>
              <a:rPr lang="en-US" sz="3200" dirty="0">
                <a:cs typeface="B Kamran" pitchFamily="2" charset="-78"/>
              </a:rPr>
              <a:t/>
            </a:r>
            <a:br>
              <a:rPr lang="en-US" sz="3200" dirty="0">
                <a:cs typeface="B Kamran" pitchFamily="2" charset="-78"/>
              </a:rPr>
            </a:br>
            <a:r>
              <a:rPr lang="fa-IR" sz="3200" dirty="0">
                <a:cs typeface="B Kamran" pitchFamily="2" charset="-78"/>
              </a:rPr>
              <a:t>اثر ضدالتهابي كوركومين با اثر ضدالتهابي داروهاي استروئيدي و غير استروئيدي با فنيل بوتازون قابل مقايسه است. اين دارو با مهار سنتزپروستاگلاندين هاي التهابي، اثر ضدالتهاب خود را آشكار ميسازد</a:t>
            </a:r>
            <a:r>
              <a:rPr lang="en-US" sz="3200" dirty="0" smtClean="0">
                <a:cs typeface="B Kamran" pitchFamily="2" charset="-78"/>
              </a:rPr>
              <a:t>.</a:t>
            </a:r>
            <a:endParaRPr lang="fa-IR" sz="3200" dirty="0" smtClean="0">
              <a:cs typeface="B Kamran" pitchFamily="2" charset="-78"/>
            </a:endParaRPr>
          </a:p>
          <a:p>
            <a:pPr algn="just">
              <a:buNone/>
            </a:pPr>
            <a:r>
              <a:rPr lang="en-US" sz="2800" dirty="0">
                <a:cs typeface="B Kamran" pitchFamily="2" charset="-78"/>
              </a:rPr>
              <a:t/>
            </a:r>
            <a:br>
              <a:rPr lang="en-US" sz="2800" dirty="0">
                <a:cs typeface="B Kamran" pitchFamily="2" charset="-78"/>
              </a:rPr>
            </a:br>
            <a:r>
              <a:rPr lang="en-US" sz="2800" dirty="0">
                <a:cs typeface="B Kamran" pitchFamily="2" charset="-78"/>
              </a:rPr>
              <a:t/>
            </a:r>
            <a:br>
              <a:rPr lang="en-US" sz="2800" dirty="0">
                <a:cs typeface="B Kamran" pitchFamily="2" charset="-78"/>
              </a:rPr>
            </a:br>
            <a:endParaRPr lang="en-US" sz="2800" dirty="0">
              <a:cs typeface="B Kamran" pitchFamily="2" charset="-78"/>
            </a:endParaRPr>
          </a:p>
          <a:p>
            <a:endParaRPr lang="fa-IR" sz="2800" dirty="0">
              <a:cs typeface="B Kamran" pitchFamily="2" charset="-78"/>
            </a:endParaRPr>
          </a:p>
        </p:txBody>
      </p:sp>
      <p:pic>
        <p:nvPicPr>
          <p:cNvPr id="4099" name="Picture 3" descr="H:\jelodarian\teknesian daruE\zardchoobe2.jpg"/>
          <p:cNvPicPr>
            <a:picLocks noChangeAspect="1" noChangeArrowheads="1"/>
          </p:cNvPicPr>
          <p:nvPr/>
        </p:nvPicPr>
        <p:blipFill>
          <a:blip r:embed="rId2" cstate="print"/>
          <a:srcRect/>
          <a:stretch>
            <a:fillRect/>
          </a:stretch>
        </p:blipFill>
        <p:spPr bwMode="auto">
          <a:xfrm>
            <a:off x="2857488" y="3786190"/>
            <a:ext cx="3372678" cy="233839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857224" y="616074"/>
          <a:ext cx="7872441" cy="3101848"/>
        </p:xfrm>
        <a:graphic>
          <a:graphicData uri="http://schemas.openxmlformats.org/drawingml/2006/table">
            <a:tbl>
              <a:tblPr rtl="1" firstRow="1" bandRow="1">
                <a:tableStyleId>{5C22544A-7EE6-4342-B048-85BDC9FD1C3A}</a:tableStyleId>
              </a:tblPr>
              <a:tblGrid>
                <a:gridCol w="5381619"/>
                <a:gridCol w="2490822"/>
              </a:tblGrid>
              <a:tr h="370840">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نام تجاری دارو</a:t>
                      </a:r>
                      <a:endParaRPr lang="en-US" sz="2100" dirty="0">
                        <a:latin typeface="Calibri"/>
                        <a:ea typeface="Calibri"/>
                        <a:cs typeface="B Lotus" pitchFamily="2" charset="-78"/>
                      </a:endParaRPr>
                    </a:p>
                  </a:txBody>
                  <a:tcPr marL="35983" marR="35983" marT="38100" marB="38100" anchor="ctr"/>
                </a:tc>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تولیدکننده [</a:t>
                      </a:r>
                      <a:r>
                        <a:rPr lang="fa-IR" sz="2100" b="1" dirty="0" smtClean="0">
                          <a:solidFill>
                            <a:srgbClr val="333333"/>
                          </a:solidFill>
                          <a:latin typeface="Calibri"/>
                          <a:ea typeface="Times New Roman"/>
                          <a:cs typeface="B Lotus" pitchFamily="2" charset="-78"/>
                        </a:rPr>
                        <a:t>کشور</a:t>
                      </a:r>
                      <a:r>
                        <a:rPr lang="fa-IR" sz="2100" b="1" dirty="0" smtClean="0">
                          <a:solidFill>
                            <a:srgbClr val="333333"/>
                          </a:solidFill>
                          <a:latin typeface="Times New Roman"/>
                          <a:ea typeface="Times New Roman"/>
                          <a:cs typeface="B Lotus" pitchFamily="2" charset="-78"/>
                        </a:rPr>
                        <a:t>]</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اکبر </a:t>
                      </a:r>
                      <a:r>
                        <a:rPr lang="fa-IR" sz="2100" dirty="0" smtClean="0">
                          <a:solidFill>
                            <a:srgbClr val="000000"/>
                          </a:solidFill>
                          <a:latin typeface="Calibri"/>
                          <a:ea typeface="Times New Roman"/>
                          <a:cs typeface="B Lotus" pitchFamily="2" charset="-78"/>
                        </a:rPr>
                        <a:t>2: </a:t>
                      </a:r>
                      <a:r>
                        <a:rPr lang="fa-IR" sz="2400" dirty="0" smtClean="0">
                          <a:cs typeface="B Tabassom" pitchFamily="2" charset="-78"/>
                        </a:rPr>
                        <a:t>درمان دردهای مفصلی ، عضلانی و </a:t>
                      </a:r>
                      <a:r>
                        <a:rPr lang="fa-IR" sz="2400" dirty="0" smtClean="0">
                          <a:cs typeface="B Tabassom" pitchFamily="2" charset="-78"/>
                        </a:rPr>
                        <a:t>روماتیسمی </a:t>
                      </a:r>
                      <a:endParaRPr lang="fa-IR" sz="2400" dirty="0" smtClean="0">
                        <a:cs typeface="B Tabassom" pitchFamily="2" charset="-78"/>
                      </a:endParaRPr>
                    </a:p>
                    <a:p>
                      <a:pPr algn="r" rtl="1">
                        <a:lnSpc>
                          <a:spcPct val="115000"/>
                        </a:lnSpc>
                        <a:spcAft>
                          <a:spcPts val="0"/>
                        </a:spcAft>
                      </a:pPr>
                      <a:r>
                        <a:rPr lang="fa-IR" sz="1800" dirty="0" smtClean="0">
                          <a:cs typeface="B Lotus" pitchFamily="2" charset="-78"/>
                        </a:rPr>
                        <a:t>(عصاره آویشن ، گزنه ، زردچوبه و اسانسهای نعنا و هل)</a:t>
                      </a:r>
                      <a:br>
                        <a:rPr lang="fa-IR" sz="1800" dirty="0" smtClean="0">
                          <a:cs typeface="B Lotus" pitchFamily="2" charset="-78"/>
                        </a:rPr>
                      </a:br>
                      <a:endParaRPr lang="en-US" sz="18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333333"/>
                          </a:solidFill>
                          <a:latin typeface="Calibri"/>
                          <a:ea typeface="Times New Roman"/>
                          <a:cs typeface="B Lotus" pitchFamily="2" charset="-78"/>
                        </a:rPr>
                        <a:t>داروسازی حکیم مومن تیریزی [ ایران ] </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کپسول </a:t>
                      </a:r>
                      <a:r>
                        <a:rPr lang="fa-IR" sz="2100" dirty="0" smtClean="0">
                          <a:solidFill>
                            <a:srgbClr val="000000"/>
                          </a:solidFill>
                          <a:latin typeface="Calibri"/>
                          <a:ea typeface="Times New Roman"/>
                          <a:cs typeface="B Lotus" pitchFamily="2" charset="-78"/>
                        </a:rPr>
                        <a:t>فیتوآرتریت: </a:t>
                      </a:r>
                      <a:r>
                        <a:rPr lang="fa-IR" sz="2400" dirty="0" smtClean="0">
                          <a:cs typeface="B Tabassom" pitchFamily="2" charset="-78"/>
                        </a:rPr>
                        <a:t>برطرف نمودن درد ، سختي و سفتي مفاصل ناشي از التهاب روماتيسمي</a:t>
                      </a:r>
                      <a:endParaRPr lang="fa-IR" sz="2000" dirty="0" smtClean="0">
                        <a:cs typeface="B Tabassom" pitchFamily="2" charset="-78"/>
                      </a:endParaRPr>
                    </a:p>
                    <a:p>
                      <a:pPr algn="r" rtl="1">
                        <a:lnSpc>
                          <a:spcPct val="115000"/>
                        </a:lnSpc>
                        <a:spcAft>
                          <a:spcPts val="0"/>
                        </a:spcAft>
                      </a:pPr>
                      <a:r>
                        <a:rPr lang="fa-IR" sz="1800" dirty="0" smtClean="0">
                          <a:cs typeface="B Lotus" pitchFamily="2" charset="-78"/>
                        </a:rPr>
                        <a:t>(عصاره خشك زردچوبه، كندر، عصاره خشك زنجبيل و عصاره گياه پنجه گربه</a:t>
                      </a:r>
                      <a:r>
                        <a:rPr lang="en-US" sz="1800" dirty="0" smtClean="0">
                          <a:cs typeface="B Lotus" pitchFamily="2" charset="-78"/>
                        </a:rPr>
                        <a:t>Cats claw</a:t>
                      </a:r>
                      <a:r>
                        <a:rPr lang="en-US" sz="1800" baseline="0" dirty="0" smtClean="0">
                          <a:cs typeface="B Lotus" pitchFamily="2" charset="-78"/>
                        </a:rPr>
                        <a:t> </a:t>
                      </a:r>
                      <a:r>
                        <a:rPr lang="fa-IR" sz="1800" baseline="0" dirty="0" smtClean="0">
                          <a:cs typeface="B Lotus" pitchFamily="2" charset="-78"/>
                        </a:rPr>
                        <a:t>)</a:t>
                      </a:r>
                      <a:endParaRPr lang="en-US" sz="18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5983" marR="35983" marT="38100" marB="38100" anchor="ctr"/>
                </a:tc>
              </a:tr>
            </a:tbl>
          </a:graphicData>
        </a:graphic>
      </p:graphicFrame>
      <p:pic>
        <p:nvPicPr>
          <p:cNvPr id="6146" name="Picture 2" descr="H:\jelodarian\teknesian daruE\akbar2.jpg"/>
          <p:cNvPicPr>
            <a:picLocks noChangeAspect="1" noChangeArrowheads="1"/>
          </p:cNvPicPr>
          <p:nvPr/>
        </p:nvPicPr>
        <p:blipFill>
          <a:blip r:embed="rId2" cstate="print"/>
          <a:srcRect/>
          <a:stretch>
            <a:fillRect/>
          </a:stretch>
        </p:blipFill>
        <p:spPr bwMode="auto">
          <a:xfrm rot="19991401">
            <a:off x="640842" y="4250754"/>
            <a:ext cx="2501900" cy="1854200"/>
          </a:xfrm>
          <a:prstGeom prst="rect">
            <a:avLst/>
          </a:prstGeom>
          <a:ln>
            <a:noFill/>
          </a:ln>
          <a:effectLst>
            <a:outerShdw blurRad="292100" dist="139700" dir="2700000" algn="tl" rotWithShape="0">
              <a:srgbClr val="333333">
                <a:alpha val="65000"/>
              </a:srgbClr>
            </a:outerShdw>
          </a:effectLst>
        </p:spPr>
      </p:pic>
      <p:pic>
        <p:nvPicPr>
          <p:cNvPr id="6147" name="Picture 3" descr="H:\jelodarian\teknesian daruE\1931.jpg"/>
          <p:cNvPicPr>
            <a:picLocks noChangeAspect="1" noChangeArrowheads="1"/>
          </p:cNvPicPr>
          <p:nvPr/>
        </p:nvPicPr>
        <p:blipFill>
          <a:blip r:embed="rId3" cstate="print"/>
          <a:srcRect/>
          <a:stretch>
            <a:fillRect/>
          </a:stretch>
        </p:blipFill>
        <p:spPr bwMode="auto">
          <a:xfrm rot="20545898">
            <a:off x="6607984" y="4047425"/>
            <a:ext cx="1625555" cy="2381250"/>
          </a:xfrm>
          <a:prstGeom prst="rect">
            <a:avLst/>
          </a:prstGeom>
          <a:ln>
            <a:noFill/>
          </a:ln>
          <a:effectLst>
            <a:outerShdw blurRad="292100" dist="139700" dir="2700000" algn="tl" rotWithShape="0">
              <a:srgbClr val="333333">
                <a:alpha val="65000"/>
              </a:srgbClr>
            </a:outerShdw>
          </a:effectLst>
        </p:spPr>
      </p:pic>
      <p:pic>
        <p:nvPicPr>
          <p:cNvPr id="6148" name="Picture 4" descr="H:\jelodarian\teknesian daruE\18372_350.jpg"/>
          <p:cNvPicPr>
            <a:picLocks noChangeAspect="1" noChangeArrowheads="1"/>
          </p:cNvPicPr>
          <p:nvPr/>
        </p:nvPicPr>
        <p:blipFill>
          <a:blip r:embed="rId4" cstate="print"/>
          <a:srcRect/>
          <a:stretch>
            <a:fillRect/>
          </a:stretch>
        </p:blipFill>
        <p:spPr bwMode="auto">
          <a:xfrm>
            <a:off x="3643306" y="4929198"/>
            <a:ext cx="2117227" cy="12207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000" b="1" dirty="0">
                <a:solidFill>
                  <a:srgbClr val="C00000"/>
                </a:solidFill>
                <a:cs typeface="B Narenj" pitchFamily="2" charset="-78"/>
              </a:rPr>
              <a:t>فلفل قرمز </a:t>
            </a:r>
          </a:p>
        </p:txBody>
      </p:sp>
      <p:sp>
        <p:nvSpPr>
          <p:cNvPr id="3" name="Content Placeholder 2"/>
          <p:cNvSpPr>
            <a:spLocks noGrp="1"/>
          </p:cNvSpPr>
          <p:nvPr>
            <p:ph sz="quarter" idx="1"/>
          </p:nvPr>
        </p:nvSpPr>
        <p:spPr>
          <a:xfrm>
            <a:off x="928662" y="1214422"/>
            <a:ext cx="7772400" cy="3767150"/>
          </a:xfrm>
        </p:spPr>
        <p:txBody>
          <a:bodyPr>
            <a:noAutofit/>
          </a:bodyPr>
          <a:lstStyle/>
          <a:p>
            <a:pPr algn="just"/>
            <a:r>
              <a:rPr lang="fa-IR" sz="3400" dirty="0">
                <a:solidFill>
                  <a:srgbClr val="002060"/>
                </a:solidFill>
                <a:latin typeface="Times New Roman" pitchFamily="18" charset="0"/>
                <a:cs typeface="B Kamran" pitchFamily="2" charset="-78"/>
              </a:rPr>
              <a:t>کاهش درد ناشی از دیابتیک نوروپاتی، آرتریت روماتوئید، </a:t>
            </a:r>
            <a:r>
              <a:rPr lang="fa-IR" sz="3400" dirty="0" smtClean="0">
                <a:solidFill>
                  <a:srgbClr val="002060"/>
                </a:solidFill>
                <a:latin typeface="Times New Roman" pitchFamily="18" charset="0"/>
                <a:cs typeface="B Kamran" pitchFamily="2" charset="-78"/>
              </a:rPr>
              <a:t>اوستئوآرتریت</a:t>
            </a:r>
          </a:p>
          <a:p>
            <a:pPr algn="just"/>
            <a:r>
              <a:rPr lang="en-US" sz="3400" dirty="0">
                <a:solidFill>
                  <a:srgbClr val="002060"/>
                </a:solidFill>
                <a:latin typeface="Times New Roman" pitchFamily="18" charset="0"/>
                <a:cs typeface="B Kamran" pitchFamily="2" charset="-78"/>
              </a:rPr>
              <a:t>   </a:t>
            </a:r>
            <a:r>
              <a:rPr lang="fa-IR" sz="4000" dirty="0">
                <a:solidFill>
                  <a:srgbClr val="C00000"/>
                </a:solidFill>
                <a:latin typeface="Times New Roman" pitchFamily="18" charset="0"/>
                <a:cs typeface="B Kamran" pitchFamily="2" charset="-78"/>
              </a:rPr>
              <a:t>مکانیسم اثر</a:t>
            </a:r>
            <a:endParaRPr lang="en-US" sz="3400" dirty="0">
              <a:solidFill>
                <a:srgbClr val="C00000"/>
              </a:solidFill>
              <a:latin typeface="Times New Roman" pitchFamily="18" charset="0"/>
              <a:cs typeface="B Kamran" pitchFamily="2" charset="-78"/>
            </a:endParaRPr>
          </a:p>
          <a:p>
            <a:pPr algn="just"/>
            <a:r>
              <a:rPr lang="fa-IR" sz="3400" dirty="0" smtClean="0">
                <a:solidFill>
                  <a:srgbClr val="002060"/>
                </a:solidFill>
                <a:latin typeface="Times New Roman" pitchFamily="18" charset="0"/>
                <a:cs typeface="B Kamran" pitchFamily="2" charset="-78"/>
              </a:rPr>
              <a:t>کاپسايسین </a:t>
            </a:r>
            <a:r>
              <a:rPr lang="fa-IR" sz="3400" dirty="0">
                <a:solidFill>
                  <a:srgbClr val="002060"/>
                </a:solidFill>
                <a:latin typeface="Times New Roman" pitchFamily="18" charset="0"/>
                <a:cs typeface="B Kamran" pitchFamily="2" charset="-78"/>
              </a:rPr>
              <a:t>از طریق تهی کردن ماده</a:t>
            </a:r>
            <a:r>
              <a:rPr lang="en-US" sz="3400" dirty="0">
                <a:solidFill>
                  <a:srgbClr val="002060"/>
                </a:solidFill>
                <a:latin typeface="Times New Roman" pitchFamily="18" charset="0"/>
                <a:cs typeface="B Kamran" pitchFamily="2" charset="-78"/>
              </a:rPr>
              <a:t> P </a:t>
            </a:r>
            <a:r>
              <a:rPr lang="fa-IR" sz="3400" dirty="0">
                <a:solidFill>
                  <a:srgbClr val="002060"/>
                </a:solidFill>
                <a:latin typeface="Times New Roman" pitchFamily="18" charset="0"/>
                <a:cs typeface="B Kamran" pitchFamily="2" charset="-78"/>
              </a:rPr>
              <a:t>از فیبرهای عصبی</a:t>
            </a:r>
            <a:r>
              <a:rPr lang="en-US" sz="3400" dirty="0">
                <a:solidFill>
                  <a:srgbClr val="002060"/>
                </a:solidFill>
                <a:latin typeface="Times New Roman" pitchFamily="18" charset="0"/>
                <a:cs typeface="B Kamran" pitchFamily="2" charset="-78"/>
              </a:rPr>
              <a:t> C </a:t>
            </a:r>
            <a:r>
              <a:rPr lang="fa-IR" sz="3400" dirty="0">
                <a:solidFill>
                  <a:srgbClr val="002060"/>
                </a:solidFill>
                <a:latin typeface="Times New Roman" pitchFamily="18" charset="0"/>
                <a:cs typeface="B Kamran" pitchFamily="2" charset="-78"/>
              </a:rPr>
              <a:t>و کاهش انتقال ایمپالس های درد به</a:t>
            </a:r>
            <a:r>
              <a:rPr lang="en-US" sz="3400" dirty="0">
                <a:solidFill>
                  <a:srgbClr val="002060"/>
                </a:solidFill>
                <a:latin typeface="Times New Roman" pitchFamily="18" charset="0"/>
                <a:cs typeface="B Kamran" pitchFamily="2" charset="-78"/>
              </a:rPr>
              <a:t> CNS </a:t>
            </a:r>
            <a:r>
              <a:rPr lang="fa-IR" sz="3400" dirty="0">
                <a:solidFill>
                  <a:srgbClr val="002060"/>
                </a:solidFill>
                <a:latin typeface="Times New Roman" pitchFamily="18" charset="0"/>
                <a:cs typeface="B Kamran" pitchFamily="2" charset="-78"/>
              </a:rPr>
              <a:t>سبب بروز اثرات ضد درد خود می شود</a:t>
            </a:r>
            <a:r>
              <a:rPr lang="en-US" sz="3400" dirty="0" smtClean="0">
                <a:solidFill>
                  <a:srgbClr val="002060"/>
                </a:solidFill>
                <a:latin typeface="Times New Roman" pitchFamily="18" charset="0"/>
                <a:cs typeface="B Kamran" pitchFamily="2" charset="-78"/>
              </a:rPr>
              <a:t>.</a:t>
            </a:r>
          </a:p>
        </p:txBody>
      </p:sp>
      <p:pic>
        <p:nvPicPr>
          <p:cNvPr id="1026" name="Picture 2" descr="H:\jelodarian\teknesian daruE\368.jpg"/>
          <p:cNvPicPr>
            <a:picLocks noChangeAspect="1" noChangeArrowheads="1"/>
          </p:cNvPicPr>
          <p:nvPr/>
        </p:nvPicPr>
        <p:blipFill>
          <a:blip r:embed="rId2" cstate="print"/>
          <a:srcRect/>
          <a:stretch>
            <a:fillRect/>
          </a:stretch>
        </p:blipFill>
        <p:spPr bwMode="auto">
          <a:xfrm>
            <a:off x="2428860" y="4500570"/>
            <a:ext cx="3993597" cy="2006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28604"/>
            <a:ext cx="7772400" cy="1143000"/>
          </a:xfrm>
        </p:spPr>
        <p:txBody>
          <a:bodyPr>
            <a:noAutofit/>
          </a:bodyPr>
          <a:lstStyle/>
          <a:p>
            <a:pPr algn="r"/>
            <a:r>
              <a:rPr lang="fa-IR" sz="7200" dirty="0">
                <a:solidFill>
                  <a:srgbClr val="C00000"/>
                </a:solidFill>
                <a:cs typeface="B Narenj" pitchFamily="2" charset="-78"/>
              </a:rPr>
              <a:t>همیشه بهار </a:t>
            </a:r>
            <a:r>
              <a:rPr lang="fa-IR" sz="7200" dirty="0" smtClean="0">
                <a:solidFill>
                  <a:srgbClr val="C00000"/>
                </a:solidFill>
                <a:cs typeface="B Narenj" pitchFamily="2" charset="-78"/>
              </a:rPr>
              <a:t>کوهی </a:t>
            </a:r>
            <a:endParaRPr lang="fa-IR" sz="7200" dirty="0">
              <a:solidFill>
                <a:srgbClr val="C00000"/>
              </a:solidFill>
              <a:cs typeface="B Narenj" pitchFamily="2" charset="-78"/>
            </a:endParaRPr>
          </a:p>
        </p:txBody>
      </p:sp>
      <p:sp>
        <p:nvSpPr>
          <p:cNvPr id="3" name="Content Placeholder 2"/>
          <p:cNvSpPr>
            <a:spLocks noGrp="1"/>
          </p:cNvSpPr>
          <p:nvPr>
            <p:ph sz="quarter" idx="1"/>
          </p:nvPr>
        </p:nvSpPr>
        <p:spPr>
          <a:xfrm>
            <a:off x="3643306" y="1500174"/>
            <a:ext cx="5057756" cy="4572000"/>
          </a:xfrm>
        </p:spPr>
        <p:txBody>
          <a:bodyPr>
            <a:normAutofit/>
          </a:bodyPr>
          <a:lstStyle/>
          <a:p>
            <a:r>
              <a:rPr lang="fa-IR" sz="4000" dirty="0">
                <a:cs typeface="B Kamran" pitchFamily="2" charset="-78"/>
              </a:rPr>
              <a:t>نام علمی </a:t>
            </a:r>
            <a:r>
              <a:rPr lang="fa-IR" sz="4000" dirty="0" smtClean="0">
                <a:cs typeface="B Kamran" pitchFamily="2" charset="-78"/>
              </a:rPr>
              <a:t>گیاه: </a:t>
            </a:r>
            <a:r>
              <a:rPr lang="en-US" sz="2800" dirty="0" smtClean="0">
                <a:cs typeface="B Kamran" pitchFamily="2" charset="-78"/>
              </a:rPr>
              <a:t>Arnica </a:t>
            </a:r>
            <a:r>
              <a:rPr lang="en-US" sz="2800" dirty="0" err="1" smtClean="0">
                <a:cs typeface="B Kamran" pitchFamily="2" charset="-78"/>
              </a:rPr>
              <a:t>montana</a:t>
            </a:r>
            <a:r>
              <a:rPr lang="en-US" sz="4000" dirty="0" smtClean="0">
                <a:cs typeface="B Kamran" pitchFamily="2" charset="-78"/>
              </a:rPr>
              <a:t/>
            </a:r>
            <a:br>
              <a:rPr lang="en-US" sz="4000" dirty="0" smtClean="0">
                <a:cs typeface="B Kamran" pitchFamily="2" charset="-78"/>
              </a:rPr>
            </a:br>
            <a:r>
              <a:rPr lang="fa-IR" sz="4000" dirty="0" smtClean="0">
                <a:cs typeface="B Kamran" pitchFamily="2" charset="-78"/>
              </a:rPr>
              <a:t>پماد تروماهرب - داروسازي گل دارو: </a:t>
            </a:r>
            <a:r>
              <a:rPr lang="fa-IR" dirty="0" smtClean="0">
                <a:cs typeface="B Tabassom" pitchFamily="2" charset="-78"/>
              </a:rPr>
              <a:t>موثر در درمان كوفتگي ها و صدمات عضلاني ورزشكاران، ضرب ديدگي، خون مردگي، دردهاي عضلاني و كمردرد.</a:t>
            </a:r>
            <a:br>
              <a:rPr lang="fa-IR" dirty="0" smtClean="0">
                <a:cs typeface="B Tabassom" pitchFamily="2" charset="-78"/>
              </a:rPr>
            </a:br>
            <a:r>
              <a:rPr lang="fa-IR" sz="2800" dirty="0" smtClean="0">
                <a:cs typeface="B Tabassom" pitchFamily="2" charset="-78"/>
              </a:rPr>
              <a:t>(</a:t>
            </a:r>
            <a:r>
              <a:rPr lang="fa-IR" sz="2400" dirty="0" smtClean="0">
                <a:cs typeface="B Lotus" pitchFamily="2" charset="-78"/>
              </a:rPr>
              <a:t>حاوي عصاره هاي گياهان هميشه بهار كوهي</a:t>
            </a:r>
            <a:r>
              <a:rPr lang="en-US" sz="2400" dirty="0" smtClean="0">
                <a:cs typeface="B Lotus" pitchFamily="2" charset="-78"/>
              </a:rPr>
              <a:t>، </a:t>
            </a:r>
            <a:r>
              <a:rPr lang="fa-IR" sz="2400" dirty="0" smtClean="0">
                <a:cs typeface="B Lotus" pitchFamily="2" charset="-78"/>
              </a:rPr>
              <a:t>هامامليس</a:t>
            </a:r>
            <a:r>
              <a:rPr lang="en-US" sz="2400" dirty="0" smtClean="0">
                <a:cs typeface="B Lotus" pitchFamily="2" charset="-78"/>
              </a:rPr>
              <a:t>، </a:t>
            </a:r>
            <a:r>
              <a:rPr lang="fa-IR" sz="2400" dirty="0" smtClean="0">
                <a:cs typeface="B Lotus" pitchFamily="2" charset="-78"/>
              </a:rPr>
              <a:t>شاه بلوط هندي، بابونه</a:t>
            </a:r>
            <a:r>
              <a:rPr lang="en-US" sz="2400" dirty="0" smtClean="0">
                <a:cs typeface="B Lotus" pitchFamily="2" charset="-78"/>
              </a:rPr>
              <a:t>، </a:t>
            </a:r>
            <a:r>
              <a:rPr lang="fa-IR" sz="2400" dirty="0" smtClean="0">
                <a:cs typeface="B Lotus" pitchFamily="2" charset="-78"/>
              </a:rPr>
              <a:t>مريم گلي و پودر كامفروتيمول.)</a:t>
            </a:r>
            <a:endParaRPr lang="fa-IR" sz="2400" dirty="0">
              <a:cs typeface="B Lotus" pitchFamily="2" charset="-78"/>
            </a:endParaRPr>
          </a:p>
        </p:txBody>
      </p:sp>
      <p:pic>
        <p:nvPicPr>
          <p:cNvPr id="9218" name="Picture 2" descr="H:\jelodarian\teknesian daruE\Arnica_montana_-_Köhler–s_Medizinal-Pflanzen-015.jpg"/>
          <p:cNvPicPr>
            <a:picLocks noChangeAspect="1" noChangeArrowheads="1"/>
          </p:cNvPicPr>
          <p:nvPr/>
        </p:nvPicPr>
        <p:blipFill>
          <a:blip r:embed="rId2" cstate="print"/>
          <a:srcRect/>
          <a:stretch>
            <a:fillRect/>
          </a:stretch>
        </p:blipFill>
        <p:spPr bwMode="auto">
          <a:xfrm>
            <a:off x="214282" y="857232"/>
            <a:ext cx="3314625" cy="5214974"/>
          </a:xfrm>
          <a:prstGeom prst="rect">
            <a:avLst/>
          </a:prstGeom>
          <a:ln>
            <a:noFill/>
          </a:ln>
          <a:effectLst>
            <a:outerShdw blurRad="292100" dist="139700" dir="2700000" algn="tl" rotWithShape="0">
              <a:srgbClr val="333333">
                <a:alpha val="65000"/>
              </a:srgbClr>
            </a:outerShdw>
          </a:effectLst>
        </p:spPr>
      </p:pic>
      <p:pic>
        <p:nvPicPr>
          <p:cNvPr id="47106" name="Picture 2" descr="http://www.goldaru-co.com/images/products/tromaherb-fa12.png"/>
          <p:cNvPicPr>
            <a:picLocks noChangeAspect="1" noChangeArrowheads="1"/>
          </p:cNvPicPr>
          <p:nvPr/>
        </p:nvPicPr>
        <p:blipFill>
          <a:blip r:embed="rId3" cstate="print"/>
          <a:srcRect t="25862" b="27586"/>
          <a:stretch>
            <a:fillRect/>
          </a:stretch>
        </p:blipFill>
        <p:spPr bwMode="auto">
          <a:xfrm>
            <a:off x="4071934" y="5072073"/>
            <a:ext cx="3643338" cy="169604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00042"/>
            <a:ext cx="7772400" cy="1143000"/>
          </a:xfrm>
        </p:spPr>
        <p:txBody>
          <a:bodyPr>
            <a:noAutofit/>
          </a:bodyPr>
          <a:lstStyle/>
          <a:p>
            <a:pPr algn="ctr"/>
            <a:r>
              <a:rPr lang="fa-IR" sz="8000" dirty="0">
                <a:solidFill>
                  <a:srgbClr val="C00000"/>
                </a:solidFill>
                <a:cs typeface="B Narenj" pitchFamily="2" charset="-78"/>
              </a:rPr>
              <a:t>همیشه بهار </a:t>
            </a:r>
          </a:p>
        </p:txBody>
      </p:sp>
      <p:sp>
        <p:nvSpPr>
          <p:cNvPr id="3" name="Content Placeholder 2"/>
          <p:cNvSpPr>
            <a:spLocks noGrp="1"/>
          </p:cNvSpPr>
          <p:nvPr>
            <p:ph sz="quarter" idx="1"/>
          </p:nvPr>
        </p:nvSpPr>
        <p:spPr/>
        <p:txBody>
          <a:bodyPr>
            <a:normAutofit fontScale="92500" lnSpcReduction="20000"/>
          </a:bodyPr>
          <a:lstStyle/>
          <a:p>
            <a:pPr algn="just">
              <a:buNone/>
            </a:pPr>
            <a:r>
              <a:rPr lang="en-US" sz="2800" dirty="0" smtClean="0">
                <a:cs typeface="B Kamran" pitchFamily="2" charset="-78"/>
              </a:rPr>
              <a:t/>
            </a:r>
            <a:br>
              <a:rPr lang="en-US" sz="2800" dirty="0" smtClean="0">
                <a:cs typeface="B Kamran" pitchFamily="2" charset="-78"/>
              </a:rPr>
            </a:br>
            <a:r>
              <a:rPr lang="fa-IR" sz="3500" dirty="0" smtClean="0">
                <a:cs typeface="B Kamran" pitchFamily="2" charset="-78"/>
              </a:rPr>
              <a:t>نام علمی گیاه:</a:t>
            </a:r>
            <a:r>
              <a:rPr lang="en-US" dirty="0" smtClean="0">
                <a:cs typeface="B Kamran" pitchFamily="2" charset="-78"/>
              </a:rPr>
              <a:t>Calendula </a:t>
            </a:r>
            <a:r>
              <a:rPr lang="en-US" dirty="0" err="1" smtClean="0">
                <a:cs typeface="B Kamran" pitchFamily="2" charset="-78"/>
              </a:rPr>
              <a:t>officinalis</a:t>
            </a:r>
            <a:r>
              <a:rPr lang="en-US" sz="3500" dirty="0" smtClean="0">
                <a:cs typeface="B Kamran" pitchFamily="2" charset="-78"/>
              </a:rPr>
              <a:t> </a:t>
            </a:r>
            <a:endParaRPr lang="fa-IR" sz="3500" dirty="0" smtClean="0">
              <a:cs typeface="B Kamran" pitchFamily="2" charset="-78"/>
            </a:endParaRPr>
          </a:p>
          <a:p>
            <a:pPr algn="just">
              <a:buNone/>
            </a:pPr>
            <a:r>
              <a:rPr lang="fa-IR" sz="3500" dirty="0" smtClean="0">
                <a:cs typeface="B Kamran" pitchFamily="2" charset="-78"/>
              </a:rPr>
              <a:t>:نام انگلیسی: </a:t>
            </a:r>
            <a:r>
              <a:rPr lang="en-US" dirty="0" smtClean="0">
                <a:cs typeface="B Kamran" pitchFamily="2" charset="-78"/>
              </a:rPr>
              <a:t>marigold</a:t>
            </a:r>
            <a:endParaRPr lang="fa-IR" sz="3500" dirty="0" smtClean="0">
              <a:cs typeface="B Kamran" pitchFamily="2" charset="-78"/>
            </a:endParaRPr>
          </a:p>
          <a:p>
            <a:pPr algn="just">
              <a:buNone/>
            </a:pPr>
            <a:r>
              <a:rPr lang="fa-IR" sz="3500" dirty="0" smtClean="0">
                <a:cs typeface="B Kamran" pitchFamily="2" charset="-78"/>
              </a:rPr>
              <a:t>گلبرگ </a:t>
            </a:r>
            <a:r>
              <a:rPr lang="fa-IR" sz="3500" dirty="0">
                <a:cs typeface="B Kamran" pitchFamily="2" charset="-78"/>
              </a:rPr>
              <a:t>های خشک همیشه بهار در داروسازی استفاده می شود</a:t>
            </a:r>
            <a:r>
              <a:rPr lang="en-US" sz="3500" dirty="0">
                <a:cs typeface="B Kamran" pitchFamily="2" charset="-78"/>
              </a:rPr>
              <a:t>. </a:t>
            </a:r>
            <a:endParaRPr lang="fa-IR" sz="3500" dirty="0" smtClean="0">
              <a:cs typeface="B Kamran" pitchFamily="2" charset="-78"/>
            </a:endParaRPr>
          </a:p>
          <a:p>
            <a:pPr algn="just">
              <a:buNone/>
            </a:pPr>
            <a:r>
              <a:rPr lang="fa-IR" sz="3500" dirty="0" smtClean="0">
                <a:cs typeface="B Kamran" pitchFamily="2" charset="-78"/>
              </a:rPr>
              <a:t>کالاندولا </a:t>
            </a:r>
            <a:r>
              <a:rPr lang="fa-IR" sz="3500" dirty="0">
                <a:cs typeface="B Kamran" pitchFamily="2" charset="-78"/>
              </a:rPr>
              <a:t>در همیوپاتی با مقادیر بسیار ناچیز مصرف می شود ولی عمدتا بصورت موضعی در </a:t>
            </a:r>
            <a:r>
              <a:rPr lang="fa-IR" sz="3500" dirty="0">
                <a:solidFill>
                  <a:srgbClr val="FF0000"/>
                </a:solidFill>
                <a:cs typeface="B Kamran" pitchFamily="2" charset="-78"/>
              </a:rPr>
              <a:t>کبودی</a:t>
            </a:r>
            <a:r>
              <a:rPr lang="fa-IR" sz="3500" dirty="0">
                <a:cs typeface="B Kamran" pitchFamily="2" charset="-78"/>
              </a:rPr>
              <a:t>، </a:t>
            </a:r>
            <a:r>
              <a:rPr lang="fa-IR" sz="3500" dirty="0">
                <a:solidFill>
                  <a:srgbClr val="FF0000"/>
                </a:solidFill>
                <a:cs typeface="B Kamran" pitchFamily="2" charset="-78"/>
              </a:rPr>
              <a:t>بریدگی و</a:t>
            </a:r>
            <a:r>
              <a:rPr lang="fa-IR" sz="3500" dirty="0">
                <a:cs typeface="B Kamran" pitchFamily="2" charset="-78"/>
              </a:rPr>
              <a:t> </a:t>
            </a:r>
            <a:r>
              <a:rPr lang="fa-IR" sz="3500" dirty="0">
                <a:solidFill>
                  <a:srgbClr val="FF0000"/>
                </a:solidFill>
                <a:cs typeface="B Kamran" pitchFamily="2" charset="-78"/>
              </a:rPr>
              <a:t>سوختگی </a:t>
            </a:r>
            <a:r>
              <a:rPr lang="fa-IR" sz="3500" dirty="0">
                <a:cs typeface="B Kamran" pitchFamily="2" charset="-78"/>
              </a:rPr>
              <a:t>های سطحی بصورت تنتور،پماد و محلول شستشو کاربرد دارد. همچنین در </a:t>
            </a:r>
            <a:r>
              <a:rPr lang="fa-IR" sz="3500" dirty="0">
                <a:solidFill>
                  <a:srgbClr val="FF0000"/>
                </a:solidFill>
                <a:cs typeface="B Kamran" pitchFamily="2" charset="-78"/>
              </a:rPr>
              <a:t>عفونت های خفیف </a:t>
            </a:r>
            <a:r>
              <a:rPr lang="fa-IR" sz="3500" dirty="0">
                <a:cs typeface="B Kamran" pitchFamily="2" charset="-78"/>
              </a:rPr>
              <a:t>موثر است</a:t>
            </a:r>
            <a:r>
              <a:rPr lang="en-US" sz="3500" dirty="0">
                <a:cs typeface="B Kamran" pitchFamily="2" charset="-78"/>
              </a:rPr>
              <a:t>. </a:t>
            </a:r>
            <a:endParaRPr lang="fa-IR" sz="3500" dirty="0" smtClean="0">
              <a:cs typeface="B Kamran" pitchFamily="2" charset="-78"/>
            </a:endParaRPr>
          </a:p>
          <a:p>
            <a:pPr algn="just">
              <a:buNone/>
            </a:pPr>
            <a:r>
              <a:rPr lang="fa-IR" sz="3500" dirty="0" smtClean="0">
                <a:cs typeface="B Kamran" pitchFamily="2" charset="-78"/>
              </a:rPr>
              <a:t>کرم </a:t>
            </a:r>
            <a:r>
              <a:rPr lang="fa-IR" sz="3500" dirty="0">
                <a:cs typeface="B Kamran" pitchFamily="2" charset="-78"/>
              </a:rPr>
              <a:t>همیشه بهار در </a:t>
            </a:r>
            <a:r>
              <a:rPr lang="fa-IR" sz="3500" dirty="0">
                <a:solidFill>
                  <a:srgbClr val="FF0000"/>
                </a:solidFill>
                <a:cs typeface="B Kamran" pitchFamily="2" charset="-78"/>
              </a:rPr>
              <a:t>هموروئید</a:t>
            </a:r>
            <a:r>
              <a:rPr lang="fa-IR" sz="3500" dirty="0">
                <a:cs typeface="B Kamran" pitchFamily="2" charset="-78"/>
              </a:rPr>
              <a:t> مصرف می شود</a:t>
            </a:r>
            <a:r>
              <a:rPr lang="en-US" sz="3500" dirty="0">
                <a:cs typeface="B Kamran" pitchFamily="2" charset="-78"/>
              </a:rPr>
              <a:t>. </a:t>
            </a:r>
            <a:endParaRPr lang="fa-IR" sz="3500" dirty="0" smtClean="0">
              <a:cs typeface="B Kamran" pitchFamily="2" charset="-78"/>
            </a:endParaRPr>
          </a:p>
          <a:p>
            <a:pPr algn="just">
              <a:buNone/>
            </a:pPr>
            <a:r>
              <a:rPr lang="fa-IR" sz="3500" dirty="0" smtClean="0">
                <a:cs typeface="B Kamran" pitchFamily="2" charset="-78"/>
              </a:rPr>
              <a:t>فراورده </a:t>
            </a:r>
            <a:r>
              <a:rPr lang="fa-IR" sz="3500" dirty="0">
                <a:cs typeface="B Kamran" pitchFamily="2" charset="-78"/>
              </a:rPr>
              <a:t>های کالاندولا در </a:t>
            </a:r>
            <a:r>
              <a:rPr lang="fa-IR" sz="3500" dirty="0" smtClean="0">
                <a:solidFill>
                  <a:srgbClr val="FF0000"/>
                </a:solidFill>
                <a:cs typeface="B Kamran" pitchFamily="2" charset="-78"/>
              </a:rPr>
              <a:t>درماتیت </a:t>
            </a:r>
            <a:r>
              <a:rPr lang="fa-IR" sz="3500" dirty="0" smtClean="0">
                <a:cs typeface="B Kamran" pitchFamily="2" charset="-78"/>
              </a:rPr>
              <a:t>(</a:t>
            </a:r>
            <a:r>
              <a:rPr lang="fa-IR" sz="3500" dirty="0">
                <a:cs typeface="B Kamran" pitchFamily="2" charset="-78"/>
              </a:rPr>
              <a:t>نوعی التهاب پوست) و همچنین در </a:t>
            </a:r>
            <a:r>
              <a:rPr lang="fa-IR" sz="3500" dirty="0">
                <a:solidFill>
                  <a:srgbClr val="FF0000"/>
                </a:solidFill>
                <a:cs typeface="B Kamran" pitchFamily="2" charset="-78"/>
              </a:rPr>
              <a:t>اوتیتیس </a:t>
            </a:r>
            <a:r>
              <a:rPr lang="fa-IR" sz="3500" dirty="0" smtClean="0">
                <a:solidFill>
                  <a:srgbClr val="FF0000"/>
                </a:solidFill>
                <a:cs typeface="B Kamran" pitchFamily="2" charset="-78"/>
              </a:rPr>
              <a:t>مدیا  </a:t>
            </a:r>
            <a:r>
              <a:rPr lang="fa-IR" sz="3500" dirty="0" smtClean="0">
                <a:cs typeface="B Kamran" pitchFamily="2" charset="-78"/>
              </a:rPr>
              <a:t>(</a:t>
            </a:r>
            <a:r>
              <a:rPr lang="fa-IR" sz="3500" dirty="0" smtClean="0">
                <a:cs typeface="B Kamran" pitchFamily="2" charset="-78"/>
              </a:rPr>
              <a:t>عفونت </a:t>
            </a:r>
            <a:r>
              <a:rPr lang="fa-IR" sz="3500" dirty="0">
                <a:cs typeface="B Kamran" pitchFamily="2" charset="-78"/>
              </a:rPr>
              <a:t>گوش میانی) بصورت قطره گوشی کاربرد دارد</a:t>
            </a:r>
            <a:r>
              <a:rPr lang="en-US" sz="3500" dirty="0" smtClean="0">
                <a:cs typeface="B Kamran" pitchFamily="2" charset="-78"/>
              </a:rPr>
              <a:t>.</a:t>
            </a:r>
            <a:endParaRPr lang="fa-IR" sz="3500" dirty="0" smtClean="0">
              <a:cs typeface="B Kamran" pitchFamily="2" charset="-78"/>
            </a:endParaRPr>
          </a:p>
          <a:p>
            <a:pPr algn="just">
              <a:buNone/>
            </a:pPr>
            <a:endParaRPr lang="fa-IR" sz="2800" dirty="0">
              <a:cs typeface="B Kamran" pitchFamily="2" charset="-78"/>
            </a:endParaRPr>
          </a:p>
        </p:txBody>
      </p:sp>
      <p:pic>
        <p:nvPicPr>
          <p:cNvPr id="10243" name="Picture 3" descr="H:\jelodarian\teknesian daruE\CALENDULA.jpg"/>
          <p:cNvPicPr>
            <a:picLocks noChangeAspect="1" noChangeArrowheads="1"/>
          </p:cNvPicPr>
          <p:nvPr/>
        </p:nvPicPr>
        <p:blipFill>
          <a:blip r:embed="rId2" cstate="print"/>
          <a:srcRect/>
          <a:stretch>
            <a:fillRect/>
          </a:stretch>
        </p:blipFill>
        <p:spPr bwMode="auto">
          <a:xfrm>
            <a:off x="428596" y="571480"/>
            <a:ext cx="1931987" cy="2475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71480"/>
            <a:ext cx="7772400" cy="1143000"/>
          </a:xfrm>
        </p:spPr>
        <p:txBody>
          <a:bodyPr>
            <a:noAutofit/>
          </a:bodyPr>
          <a:lstStyle/>
          <a:p>
            <a:pPr algn="ctr"/>
            <a:r>
              <a:rPr lang="en-US" sz="8000" dirty="0" smtClean="0">
                <a:solidFill>
                  <a:srgbClr val="C00000"/>
                </a:solidFill>
                <a:cs typeface="B Narenj" pitchFamily="2" charset="-78"/>
              </a:rPr>
              <a:t> </a:t>
            </a:r>
            <a:r>
              <a:rPr lang="fa-IR" sz="8000" dirty="0" smtClean="0">
                <a:solidFill>
                  <a:srgbClr val="C00000"/>
                </a:solidFill>
                <a:cs typeface="B Narenj" pitchFamily="2" charset="-78"/>
              </a:rPr>
              <a:t>موارد منع مصرف</a:t>
            </a:r>
            <a:endParaRPr lang="fa-IR" sz="8000" dirty="0">
              <a:solidFill>
                <a:srgbClr val="C00000"/>
              </a:solidFill>
              <a:cs typeface="B Narenj" pitchFamily="2" charset="-78"/>
            </a:endParaRPr>
          </a:p>
        </p:txBody>
      </p:sp>
      <p:sp>
        <p:nvSpPr>
          <p:cNvPr id="3" name="Content Placeholder 2"/>
          <p:cNvSpPr>
            <a:spLocks noGrp="1"/>
          </p:cNvSpPr>
          <p:nvPr>
            <p:ph sz="quarter" idx="1"/>
          </p:nvPr>
        </p:nvSpPr>
        <p:spPr>
          <a:xfrm>
            <a:off x="914400" y="1785926"/>
            <a:ext cx="7772400" cy="4233874"/>
          </a:xfrm>
        </p:spPr>
        <p:txBody>
          <a:bodyPr/>
          <a:lstStyle/>
          <a:p>
            <a:pPr>
              <a:buNone/>
            </a:pPr>
            <a:r>
              <a:rPr lang="fa-IR" sz="3600" dirty="0" smtClean="0">
                <a:cs typeface="B Kamran" pitchFamily="2" charset="-78"/>
              </a:rPr>
              <a:t>	مصرف </a:t>
            </a:r>
            <a:r>
              <a:rPr lang="fa-IR" sz="3600" dirty="0">
                <a:cs typeface="B Kamran" pitchFamily="2" charset="-78"/>
              </a:rPr>
              <a:t>خوراکی فراورده های همیشه بهار با داروهای آرامبخش، </a:t>
            </a:r>
            <a:r>
              <a:rPr lang="fa-IR" sz="3600" dirty="0" smtClean="0">
                <a:cs typeface="B Kamran" pitchFamily="2" charset="-78"/>
              </a:rPr>
              <a:t>در بیماران </a:t>
            </a:r>
            <a:r>
              <a:rPr lang="fa-IR" sz="3600" dirty="0">
                <a:cs typeface="B Kamran" pitchFamily="2" charset="-78"/>
              </a:rPr>
              <a:t>با فشار خون بالا و بیماران دیابتی منع مصرف دارد</a:t>
            </a:r>
            <a:r>
              <a:rPr lang="en-US" sz="3600" dirty="0">
                <a:cs typeface="B Kamran" pitchFamily="2" charset="-78"/>
              </a:rPr>
              <a:t>.</a:t>
            </a:r>
            <a:br>
              <a:rPr lang="en-US" sz="3600" dirty="0">
                <a:cs typeface="B Kamran" pitchFamily="2" charset="-78"/>
              </a:rPr>
            </a:br>
            <a:r>
              <a:rPr lang="en-US" sz="2800" dirty="0">
                <a:cs typeface="B Kamran" pitchFamily="2" charset="-78"/>
              </a:rPr>
              <a:t/>
            </a:r>
            <a:br>
              <a:rPr lang="en-US" sz="2800" dirty="0">
                <a:cs typeface="B Kamran" pitchFamily="2" charset="-78"/>
              </a:rPr>
            </a:br>
            <a:endParaRPr lang="en-US" sz="2800" dirty="0">
              <a:cs typeface="B Kamran" pitchFamily="2" charset="-78"/>
            </a:endParaRPr>
          </a:p>
          <a:p>
            <a:endParaRPr lang="fa-IR" sz="2800" dirty="0">
              <a:cs typeface="B Kamran" pitchFamily="2" charset="-78"/>
            </a:endParaRPr>
          </a:p>
        </p:txBody>
      </p:sp>
      <p:pic>
        <p:nvPicPr>
          <p:cNvPr id="4" name="Picture 2" descr="H:\jelodarian\teknesian daruE\8798115201054.jpg"/>
          <p:cNvPicPr>
            <a:picLocks noChangeAspect="1" noChangeArrowheads="1"/>
          </p:cNvPicPr>
          <p:nvPr/>
        </p:nvPicPr>
        <p:blipFill>
          <a:blip r:embed="rId2" cstate="print"/>
          <a:srcRect/>
          <a:stretch>
            <a:fillRect/>
          </a:stretch>
        </p:blipFill>
        <p:spPr bwMode="auto">
          <a:xfrm>
            <a:off x="2071670" y="3071810"/>
            <a:ext cx="5143504" cy="3429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357158" y="214293"/>
          <a:ext cx="8501122" cy="4680966"/>
        </p:xfrm>
        <a:graphic>
          <a:graphicData uri="http://schemas.openxmlformats.org/drawingml/2006/table">
            <a:tbl>
              <a:tblPr rtl="1" firstRow="1" bandRow="1">
                <a:tableStyleId>{5C22544A-7EE6-4342-B048-85BDC9FD1C3A}</a:tableStyleId>
              </a:tblPr>
              <a:tblGrid>
                <a:gridCol w="5563828"/>
                <a:gridCol w="2937294"/>
              </a:tblGrid>
              <a:tr h="412850">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نام تجاری دارو</a:t>
                      </a:r>
                      <a:endParaRPr lang="en-US" sz="2100" dirty="0">
                        <a:latin typeface="Calibri"/>
                        <a:ea typeface="Calibri"/>
                        <a:cs typeface="B Lotus" pitchFamily="2" charset="-78"/>
                      </a:endParaRPr>
                    </a:p>
                  </a:txBody>
                  <a:tcPr marL="38100" marR="38100" marT="38100" marB="38100" anchor="ctr"/>
                </a:tc>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تولیدکننده [</a:t>
                      </a:r>
                      <a:r>
                        <a:rPr lang="fa-IR" sz="2100" b="1" dirty="0" smtClean="0">
                          <a:solidFill>
                            <a:srgbClr val="333333"/>
                          </a:solidFill>
                          <a:latin typeface="Calibri"/>
                          <a:ea typeface="Times New Roman"/>
                          <a:cs typeface="B Lotus" pitchFamily="2" charset="-78"/>
                        </a:rPr>
                        <a:t>کشور</a:t>
                      </a:r>
                      <a:r>
                        <a:rPr lang="fa-IR" sz="2100" b="1" dirty="0" smtClean="0">
                          <a:solidFill>
                            <a:srgbClr val="333333"/>
                          </a:solidFill>
                          <a:latin typeface="Times New Roman"/>
                          <a:ea typeface="Times New Roman"/>
                          <a:cs typeface="B Lotus" pitchFamily="2" charset="-78"/>
                        </a:rPr>
                        <a:t>]</a:t>
                      </a:r>
                      <a:endParaRPr lang="en-US" sz="2100" dirty="0">
                        <a:latin typeface="Calibri"/>
                        <a:ea typeface="Calibri"/>
                        <a:cs typeface="B Lotus" pitchFamily="2" charset="-78"/>
                      </a:endParaRPr>
                    </a:p>
                  </a:txBody>
                  <a:tcPr marL="38100" marR="38100" marT="38100" marB="38100" anchor="ctr"/>
                </a:tc>
              </a:tr>
              <a:tr h="754885">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کالاندولا</a:t>
                      </a:r>
                      <a:endParaRPr lang="en-US" sz="21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100">
                          <a:solidFill>
                            <a:srgbClr val="333333"/>
                          </a:solidFill>
                          <a:latin typeface="Calibri"/>
                          <a:ea typeface="Times New Roman"/>
                          <a:cs typeface="B Lotus" pitchFamily="2" charset="-78"/>
                        </a:rPr>
                        <a:t>داروسازی دینه ایران(مجتمع صنایع) [ ایران ] </a:t>
                      </a:r>
                      <a:endParaRPr lang="en-US" sz="2100">
                        <a:latin typeface="Calibri"/>
                        <a:ea typeface="Calibri"/>
                        <a:cs typeface="B Lotus" pitchFamily="2" charset="-78"/>
                      </a:endParaRPr>
                    </a:p>
                  </a:txBody>
                  <a:tcPr marL="38100" marR="38100" marT="38100" marB="38100" anchor="ctr"/>
                </a:tc>
              </a:tr>
              <a:tr h="412850">
                <a:tc>
                  <a:txBody>
                    <a:bodyPr/>
                    <a:lstStyle/>
                    <a:p>
                      <a:pPr algn="r" rtl="1">
                        <a:lnSpc>
                          <a:spcPct val="115000"/>
                        </a:lnSpc>
                        <a:spcAft>
                          <a:spcPts val="0"/>
                        </a:spcAft>
                      </a:pPr>
                      <a:r>
                        <a:rPr lang="fa-IR" sz="2100">
                          <a:solidFill>
                            <a:srgbClr val="000000"/>
                          </a:solidFill>
                          <a:latin typeface="Calibri"/>
                          <a:ea typeface="Times New Roman"/>
                          <a:cs typeface="B Lotus" pitchFamily="2" charset="-78"/>
                        </a:rPr>
                        <a:t>پماد كالاندنيكس</a:t>
                      </a:r>
                      <a:endParaRPr lang="en-US" sz="210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100">
                          <a:solidFill>
                            <a:srgbClr val="284775"/>
                          </a:solidFill>
                          <a:latin typeface="Calibri"/>
                          <a:ea typeface="Times New Roman"/>
                          <a:cs typeface="B Lotus" pitchFamily="2" charset="-78"/>
                        </a:rPr>
                        <a:t>داروسازی سبز دارو [ ایران ] </a:t>
                      </a:r>
                      <a:endParaRPr lang="en-US" sz="2100">
                        <a:latin typeface="Calibri"/>
                        <a:ea typeface="Calibri"/>
                        <a:cs typeface="B Lotus" pitchFamily="2" charset="-78"/>
                      </a:endParaRPr>
                    </a:p>
                  </a:txBody>
                  <a:tcPr marL="38100" marR="38100" marT="38100" marB="38100" anchor="ctr"/>
                </a:tc>
              </a:tr>
              <a:tr h="1324943">
                <a:tc>
                  <a:txBody>
                    <a:bodyPr/>
                    <a:lstStyle/>
                    <a:p>
                      <a:pPr algn="just" rtl="1">
                        <a:lnSpc>
                          <a:spcPct val="115000"/>
                        </a:lnSpc>
                        <a:spcAft>
                          <a:spcPts val="0"/>
                        </a:spcAft>
                      </a:pPr>
                      <a:r>
                        <a:rPr lang="fa-IR" sz="2100" dirty="0">
                          <a:solidFill>
                            <a:srgbClr val="000000"/>
                          </a:solidFill>
                          <a:latin typeface="Calibri"/>
                          <a:ea typeface="Times New Roman"/>
                          <a:cs typeface="B Lotus" pitchFamily="2" charset="-78"/>
                        </a:rPr>
                        <a:t>کرم آرنی </a:t>
                      </a:r>
                      <a:r>
                        <a:rPr lang="fa-IR" sz="2100" dirty="0" smtClean="0">
                          <a:solidFill>
                            <a:srgbClr val="000000"/>
                          </a:solidFill>
                          <a:latin typeface="Calibri"/>
                          <a:ea typeface="Times New Roman"/>
                          <a:cs typeface="B Lotus" pitchFamily="2" charset="-78"/>
                        </a:rPr>
                        <a:t>گل: </a:t>
                      </a:r>
                      <a:r>
                        <a:rPr lang="fa-IR" sz="2000" dirty="0" smtClean="0">
                          <a:cs typeface="B Tabassom" pitchFamily="2" charset="-78"/>
                        </a:rPr>
                        <a:t>موثر در درمان كوفتگي ها و صدمات عضلاني ورزشكاران، ضرب ديدگي، خون مردگي، دردهاي عضلاني و كمردرد.</a:t>
                      </a:r>
                    </a:p>
                    <a:p>
                      <a:pPr algn="just" rtl="1">
                        <a:lnSpc>
                          <a:spcPct val="115000"/>
                        </a:lnSpc>
                        <a:spcAft>
                          <a:spcPts val="0"/>
                        </a:spcAft>
                      </a:pPr>
                      <a:r>
                        <a:rPr lang="fa-IR" sz="1800" dirty="0" smtClean="0">
                          <a:cs typeface="B Lotus" pitchFamily="2" charset="-78"/>
                        </a:rPr>
                        <a:t>(عصاره گياهان هميشه بهار كوهي، آقونيطون شابيزك، ‌هميشه بهار،‌ علف چاي و سداب،</a:t>
                      </a:r>
                      <a:r>
                        <a:rPr lang="fa-IR" sz="1800" baseline="0" dirty="0" smtClean="0">
                          <a:cs typeface="B Lotus" pitchFamily="2" charset="-78"/>
                        </a:rPr>
                        <a:t> </a:t>
                      </a:r>
                      <a:r>
                        <a:rPr lang="fa-IR" sz="1800" dirty="0" smtClean="0">
                          <a:cs typeface="B Lotus" pitchFamily="2" charset="-78"/>
                        </a:rPr>
                        <a:t>آب هامامليس)</a:t>
                      </a:r>
                      <a:endParaRPr lang="en-US" sz="18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100">
                          <a:solidFill>
                            <a:srgbClr val="333333"/>
                          </a:solidFill>
                          <a:latin typeface="Calibri"/>
                          <a:ea typeface="Times New Roman"/>
                          <a:cs typeface="B Lotus" pitchFamily="2" charset="-78"/>
                        </a:rPr>
                        <a:t>داروسازی گل دارو [ ایران ] </a:t>
                      </a:r>
                      <a:endParaRPr lang="en-US" sz="2100">
                        <a:latin typeface="Calibri"/>
                        <a:ea typeface="Calibri"/>
                        <a:cs typeface="B Lotus" pitchFamily="2" charset="-78"/>
                      </a:endParaRPr>
                    </a:p>
                  </a:txBody>
                  <a:tcPr marL="38100" marR="38100" marT="38100" marB="38100" anchor="ctr"/>
                </a:tc>
              </a:tr>
              <a:tr h="41285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کرم کالنديت – ای</a:t>
                      </a:r>
                      <a:endParaRPr lang="en-US" sz="21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8100" marR="38100" marT="38100" marB="38100" anchor="ctr"/>
                </a:tc>
              </a:tr>
              <a:tr h="967902">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کرم </a:t>
                      </a:r>
                      <a:r>
                        <a:rPr lang="fa-IR" sz="2100" dirty="0" smtClean="0">
                          <a:solidFill>
                            <a:srgbClr val="000000"/>
                          </a:solidFill>
                          <a:latin typeface="Calibri"/>
                          <a:ea typeface="Times New Roman"/>
                          <a:cs typeface="B Lotus" pitchFamily="2" charset="-78"/>
                        </a:rPr>
                        <a:t>ماموگل: </a:t>
                      </a:r>
                      <a:r>
                        <a:rPr lang="fa-IR" sz="2000" dirty="0" smtClean="0">
                          <a:cs typeface="B Tabassom" pitchFamily="2" charset="-78"/>
                        </a:rPr>
                        <a:t>جلوگيري و درمان ترك سينه مادران شيرده و درمان ترك پوست شكم در دوران بارداري</a:t>
                      </a:r>
                      <a:endParaRPr lang="fa-IR" sz="1800" dirty="0" smtClean="0">
                        <a:cs typeface="B Tabassom" pitchFamily="2" charset="-78"/>
                      </a:endParaRPr>
                    </a:p>
                    <a:p>
                      <a:pPr algn="r" rtl="1">
                        <a:lnSpc>
                          <a:spcPct val="115000"/>
                        </a:lnSpc>
                        <a:spcAft>
                          <a:spcPts val="0"/>
                        </a:spcAft>
                      </a:pPr>
                      <a:r>
                        <a:rPr lang="fa-IR" dirty="0" smtClean="0">
                          <a:cs typeface="B Lotus" pitchFamily="2" charset="-78"/>
                        </a:rPr>
                        <a:t>(عصاره تغليظ شده گياه هميشه بهار</a:t>
                      </a:r>
                      <a:r>
                        <a:rPr lang="en-US" dirty="0" smtClean="0">
                          <a:cs typeface="B Lotus" pitchFamily="2" charset="-78"/>
                        </a:rPr>
                        <a:t> </a:t>
                      </a:r>
                      <a:r>
                        <a:rPr lang="fa-IR" dirty="0" smtClean="0">
                          <a:cs typeface="B Lotus" pitchFamily="2" charset="-78"/>
                        </a:rPr>
                        <a:t>و گل)</a:t>
                      </a:r>
                      <a:endParaRPr lang="en-US" sz="18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100" dirty="0">
                          <a:solidFill>
                            <a:srgbClr val="333333"/>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8100" marR="38100" marT="38100" marB="38100" anchor="ctr"/>
                </a:tc>
              </a:tr>
            </a:tbl>
          </a:graphicData>
        </a:graphic>
      </p:graphicFrame>
      <p:pic>
        <p:nvPicPr>
          <p:cNvPr id="11266" name="Picture 2" descr="H:\jelodarian\teknesian daruE\4471.jpg"/>
          <p:cNvPicPr>
            <a:picLocks noChangeAspect="1" noChangeArrowheads="1"/>
          </p:cNvPicPr>
          <p:nvPr/>
        </p:nvPicPr>
        <p:blipFill>
          <a:blip r:embed="rId2" cstate="print"/>
          <a:srcRect/>
          <a:stretch>
            <a:fillRect/>
          </a:stretch>
        </p:blipFill>
        <p:spPr bwMode="auto">
          <a:xfrm rot="5733221">
            <a:off x="6762762" y="4667262"/>
            <a:ext cx="1428750" cy="2381250"/>
          </a:xfrm>
          <a:prstGeom prst="rect">
            <a:avLst/>
          </a:prstGeom>
          <a:ln>
            <a:noFill/>
          </a:ln>
          <a:effectLst>
            <a:outerShdw blurRad="292100" dist="139700" dir="2700000" algn="tl" rotWithShape="0">
              <a:srgbClr val="333333">
                <a:alpha val="65000"/>
              </a:srgbClr>
            </a:outerShdw>
          </a:effectLst>
        </p:spPr>
      </p:pic>
      <p:pic>
        <p:nvPicPr>
          <p:cNvPr id="11267" name="Picture 3" descr="H:\jelodarian\teknesian daruE\93074_184.jpg"/>
          <p:cNvPicPr>
            <a:picLocks noChangeAspect="1" noChangeArrowheads="1"/>
          </p:cNvPicPr>
          <p:nvPr/>
        </p:nvPicPr>
        <p:blipFill>
          <a:blip r:embed="rId3" cstate="print"/>
          <a:srcRect/>
          <a:stretch>
            <a:fillRect/>
          </a:stretch>
        </p:blipFill>
        <p:spPr bwMode="auto">
          <a:xfrm>
            <a:off x="214282" y="4786298"/>
            <a:ext cx="3286148"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8" name="Picture 4" descr="H:\jelodarian\teknesian daruE\ماموگل.jpg"/>
          <p:cNvPicPr>
            <a:picLocks noChangeAspect="1" noChangeArrowheads="1"/>
          </p:cNvPicPr>
          <p:nvPr/>
        </p:nvPicPr>
        <p:blipFill>
          <a:blip r:embed="rId4" cstate="print"/>
          <a:srcRect t="30000" b="22500"/>
          <a:stretch>
            <a:fillRect/>
          </a:stretch>
        </p:blipFill>
        <p:spPr bwMode="auto">
          <a:xfrm rot="20962629">
            <a:off x="4110910" y="5147034"/>
            <a:ext cx="1714512"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dirty="0">
                <a:solidFill>
                  <a:srgbClr val="C00000"/>
                </a:solidFill>
                <a:cs typeface="B Narenj" pitchFamily="2" charset="-78"/>
              </a:rPr>
              <a:t>اکلیل کوهی </a:t>
            </a:r>
          </a:p>
        </p:txBody>
      </p:sp>
      <p:sp>
        <p:nvSpPr>
          <p:cNvPr id="3" name="Content Placeholder 2"/>
          <p:cNvSpPr>
            <a:spLocks noGrp="1"/>
          </p:cNvSpPr>
          <p:nvPr>
            <p:ph sz="quarter" idx="1"/>
          </p:nvPr>
        </p:nvSpPr>
        <p:spPr>
          <a:xfrm>
            <a:off x="928662" y="1500174"/>
            <a:ext cx="7772400" cy="5143504"/>
          </a:xfrm>
        </p:spPr>
        <p:txBody>
          <a:bodyPr>
            <a:normAutofit fontScale="92500" lnSpcReduction="20000"/>
          </a:bodyPr>
          <a:lstStyle/>
          <a:p>
            <a:r>
              <a:rPr lang="en-US" sz="2800" dirty="0">
                <a:cs typeface="B Kamran" pitchFamily="2" charset="-78"/>
              </a:rPr>
              <a:t>   </a:t>
            </a:r>
            <a:r>
              <a:rPr lang="fa-IR" sz="5200" dirty="0">
                <a:solidFill>
                  <a:srgbClr val="002060"/>
                </a:solidFill>
                <a:cs typeface="B Tabassom" pitchFamily="2" charset="-78"/>
              </a:rPr>
              <a:t>موارد </a:t>
            </a:r>
            <a:r>
              <a:rPr lang="fa-IR" sz="5200" dirty="0" smtClean="0">
                <a:solidFill>
                  <a:srgbClr val="002060"/>
                </a:solidFill>
                <a:cs typeface="B Tabassom" pitchFamily="2" charset="-78"/>
              </a:rPr>
              <a:t>مصرف</a:t>
            </a:r>
            <a:r>
              <a:rPr lang="en-US" sz="2800" dirty="0">
                <a:cs typeface="B Kamran" pitchFamily="2" charset="-78"/>
              </a:rPr>
              <a:t/>
            </a:r>
            <a:br>
              <a:rPr lang="en-US" sz="2800" dirty="0">
                <a:cs typeface="B Kamran" pitchFamily="2" charset="-78"/>
              </a:rPr>
            </a:br>
            <a:r>
              <a:rPr lang="fa-IR" sz="2800" dirty="0">
                <a:cs typeface="B Kamran" pitchFamily="2" charset="-78"/>
              </a:rPr>
              <a:t>نام علمی گیاه</a:t>
            </a:r>
            <a:r>
              <a:rPr lang="en-US" sz="2800" dirty="0">
                <a:cs typeface="B Kamran" pitchFamily="2" charset="-78"/>
              </a:rPr>
              <a:t>: </a:t>
            </a:r>
            <a:r>
              <a:rPr lang="en-US" sz="2800" dirty="0" err="1">
                <a:cs typeface="B Kamran" pitchFamily="2" charset="-78"/>
              </a:rPr>
              <a:t>Rosmarinus</a:t>
            </a:r>
            <a:r>
              <a:rPr lang="en-US" sz="2800" dirty="0">
                <a:cs typeface="B Kamran" pitchFamily="2" charset="-78"/>
              </a:rPr>
              <a:t> </a:t>
            </a:r>
            <a:r>
              <a:rPr lang="en-US" sz="2800" dirty="0" err="1">
                <a:cs typeface="B Kamran" pitchFamily="2" charset="-78"/>
              </a:rPr>
              <a:t>officinalis</a:t>
            </a:r>
            <a:r>
              <a:rPr lang="en-US" sz="2800" dirty="0">
                <a:cs typeface="B Kamran" pitchFamily="2" charset="-78"/>
              </a:rPr>
              <a:t> </a:t>
            </a:r>
            <a:endParaRPr lang="fa-IR" sz="2800" dirty="0" smtClean="0">
              <a:cs typeface="B Kamran" pitchFamily="2" charset="-78"/>
            </a:endParaRPr>
          </a:p>
          <a:p>
            <a:pPr algn="just"/>
            <a:endParaRPr lang="fa-IR" sz="2800" dirty="0">
              <a:cs typeface="B Kamran" pitchFamily="2" charset="-78"/>
            </a:endParaRPr>
          </a:p>
          <a:p>
            <a:pPr algn="just">
              <a:buFont typeface="Wingdings" pitchFamily="2" charset="2"/>
              <a:buChar char="§"/>
            </a:pPr>
            <a:r>
              <a:rPr lang="fa-IR" sz="2800" dirty="0" smtClean="0">
                <a:cs typeface="B Kamran" pitchFamily="2" charset="-78"/>
              </a:rPr>
              <a:t>روغن </a:t>
            </a:r>
            <a:r>
              <a:rPr lang="fa-IR" sz="2800" dirty="0">
                <a:cs typeface="B Kamran" pitchFamily="2" charset="-78"/>
              </a:rPr>
              <a:t>رزماری باعث تقویت حافظه می شود. و باعث افزایش ملایم فشار خون می گردد</a:t>
            </a:r>
            <a:r>
              <a:rPr lang="en-US" sz="2800" dirty="0">
                <a:cs typeface="B Kamran" pitchFamily="2" charset="-78"/>
              </a:rPr>
              <a:t>. </a:t>
            </a:r>
            <a:br>
              <a:rPr lang="en-US" sz="2800" dirty="0">
                <a:cs typeface="B Kamran" pitchFamily="2" charset="-78"/>
              </a:rPr>
            </a:br>
            <a:r>
              <a:rPr lang="fa-IR" sz="2800" dirty="0">
                <a:cs typeface="B Kamran" pitchFamily="2" charset="-78"/>
              </a:rPr>
              <a:t>اثرات ضد باکتری، ضد قارچ و ضد ویروس دارد. مخصوصا بر روی باکتری های زیر اثر فراوانی </a:t>
            </a:r>
            <a:r>
              <a:rPr lang="fa-IR" sz="2800" dirty="0" smtClean="0">
                <a:cs typeface="B Kamran" pitchFamily="2" charset="-78"/>
              </a:rPr>
              <a:t>دارد:</a:t>
            </a:r>
            <a:endParaRPr lang="en-US" sz="2800" dirty="0" smtClean="0">
              <a:cs typeface="B Kamran" pitchFamily="2" charset="-78"/>
            </a:endParaRPr>
          </a:p>
          <a:p>
            <a:pPr algn="l">
              <a:buNone/>
            </a:pPr>
            <a:r>
              <a:rPr lang="en-US" sz="2800" dirty="0" smtClean="0">
                <a:cs typeface="B Kamran" pitchFamily="2" charset="-78"/>
              </a:rPr>
              <a:t/>
            </a:r>
            <a:br>
              <a:rPr lang="en-US" sz="2800" dirty="0" smtClean="0">
                <a:cs typeface="B Kamran" pitchFamily="2" charset="-78"/>
              </a:rPr>
            </a:br>
            <a:r>
              <a:rPr lang="en-US" dirty="0" err="1" smtClean="0">
                <a:cs typeface="B Kamran" pitchFamily="2" charset="-78"/>
              </a:rPr>
              <a:t>Staphylcoccus</a:t>
            </a:r>
            <a:r>
              <a:rPr lang="en-US" dirty="0" smtClean="0">
                <a:cs typeface="B Kamran" pitchFamily="2" charset="-78"/>
              </a:rPr>
              <a:t> </a:t>
            </a:r>
            <a:r>
              <a:rPr lang="en-US" dirty="0" err="1">
                <a:cs typeface="B Kamran" pitchFamily="2" charset="-78"/>
              </a:rPr>
              <a:t>aureus</a:t>
            </a:r>
            <a:r>
              <a:rPr lang="en-US" dirty="0">
                <a:cs typeface="B Kamran" pitchFamily="2" charset="-78"/>
              </a:rPr>
              <a:t>, S. </a:t>
            </a:r>
            <a:r>
              <a:rPr lang="en-US" dirty="0" err="1">
                <a:cs typeface="B Kamran" pitchFamily="2" charset="-78"/>
              </a:rPr>
              <a:t>albus</a:t>
            </a:r>
            <a:r>
              <a:rPr lang="en-US" dirty="0">
                <a:cs typeface="B Kamran" pitchFamily="2" charset="-78"/>
              </a:rPr>
              <a:t>, </a:t>
            </a:r>
            <a:r>
              <a:rPr lang="en-US" dirty="0" err="1">
                <a:cs typeface="B Kamran" pitchFamily="2" charset="-78"/>
              </a:rPr>
              <a:t>Vibrio</a:t>
            </a:r>
            <a:r>
              <a:rPr lang="en-US" dirty="0">
                <a:cs typeface="B Kamran" pitchFamily="2" charset="-78"/>
              </a:rPr>
              <a:t> </a:t>
            </a:r>
            <a:r>
              <a:rPr lang="en-US" dirty="0" err="1">
                <a:cs typeface="B Kamran" pitchFamily="2" charset="-78"/>
              </a:rPr>
              <a:t>cholerae</a:t>
            </a:r>
            <a:r>
              <a:rPr lang="en-US" dirty="0">
                <a:cs typeface="B Kamran" pitchFamily="2" charset="-78"/>
              </a:rPr>
              <a:t>, Escherichia coli, and </a:t>
            </a:r>
            <a:r>
              <a:rPr lang="en-US" dirty="0" err="1">
                <a:cs typeface="B Kamran" pitchFamily="2" charset="-78"/>
              </a:rPr>
              <a:t>Corynebacteria</a:t>
            </a:r>
            <a:r>
              <a:rPr lang="en-US" sz="2800" dirty="0">
                <a:cs typeface="B Kamran" pitchFamily="2" charset="-78"/>
              </a:rPr>
              <a:t>. </a:t>
            </a:r>
            <a:endParaRPr lang="fa-IR" sz="2800" dirty="0" smtClean="0">
              <a:cs typeface="B Kamran" pitchFamily="2" charset="-78"/>
            </a:endParaRPr>
          </a:p>
          <a:p>
            <a:pPr algn="just">
              <a:buFont typeface="Wingdings" pitchFamily="2" charset="2"/>
              <a:buChar char="§"/>
            </a:pPr>
            <a:r>
              <a:rPr lang="fa-IR" sz="2800" dirty="0" smtClean="0">
                <a:cs typeface="B Kamran" pitchFamily="2" charset="-78"/>
              </a:rPr>
              <a:t>مطالعات </a:t>
            </a:r>
            <a:r>
              <a:rPr lang="fa-IR" sz="2800" dirty="0">
                <a:cs typeface="B Kamran" pitchFamily="2" charset="-78"/>
              </a:rPr>
              <a:t>جدید نشان دهنده اثرات ضد سرطان این گیاه است. امروزه در درمان مننژیت کریپتوکوکال و پنومونی ناشی از ایدز کاربرد دارد</a:t>
            </a:r>
            <a:r>
              <a:rPr lang="en-US" sz="2800" dirty="0">
                <a:cs typeface="B Kamran" pitchFamily="2" charset="-78"/>
              </a:rPr>
              <a:t>. </a:t>
            </a:r>
            <a:endParaRPr lang="fa-IR" sz="2800" dirty="0" smtClean="0">
              <a:cs typeface="B Kamran" pitchFamily="2" charset="-78"/>
            </a:endParaRPr>
          </a:p>
          <a:p>
            <a:pPr algn="just">
              <a:buFont typeface="Wingdings" pitchFamily="2" charset="2"/>
              <a:buChar char="§"/>
            </a:pPr>
            <a:r>
              <a:rPr lang="fa-IR" sz="2800" dirty="0" smtClean="0">
                <a:cs typeface="B Kamran" pitchFamily="2" charset="-78"/>
              </a:rPr>
              <a:t>روغن </a:t>
            </a:r>
            <a:r>
              <a:rPr lang="fa-IR" sz="2800" dirty="0">
                <a:cs typeface="B Kamran" pitchFamily="2" charset="-78"/>
              </a:rPr>
              <a:t>طبیعی آن مجرای تنفسی را باز می‌کند</a:t>
            </a:r>
            <a:r>
              <a:rPr lang="en-US" sz="2800" dirty="0">
                <a:cs typeface="B Kamran" pitchFamily="2" charset="-78"/>
              </a:rPr>
              <a:t>. </a:t>
            </a:r>
            <a:endParaRPr lang="fa-IR" sz="2800" dirty="0" smtClean="0">
              <a:cs typeface="B Kamran" pitchFamily="2" charset="-78"/>
            </a:endParaRPr>
          </a:p>
          <a:p>
            <a:pPr algn="just">
              <a:buNone/>
            </a:pPr>
            <a:r>
              <a:rPr lang="fa-IR" sz="2800" dirty="0" smtClean="0">
                <a:cs typeface="B Kamran" pitchFamily="2" charset="-78"/>
              </a:rPr>
              <a:t>با </a:t>
            </a:r>
            <a:r>
              <a:rPr lang="fa-IR" sz="2800" dirty="0">
                <a:cs typeface="B Kamran" pitchFamily="2" charset="-78"/>
              </a:rPr>
              <a:t>مالیدن پودر رزماری روی بدن بوی ایجاد شده از باکتری و قارچ از بین می‌رود</a:t>
            </a:r>
            <a:r>
              <a:rPr lang="en-US" sz="2800" dirty="0">
                <a:cs typeface="B Kamran" pitchFamily="2" charset="-78"/>
              </a:rPr>
              <a:t>. </a:t>
            </a:r>
            <a:endParaRPr lang="fa-IR" sz="2800" dirty="0" smtClean="0">
              <a:cs typeface="B Kamran" pitchFamily="2" charset="-78"/>
            </a:endParaRPr>
          </a:p>
          <a:p>
            <a:pPr algn="just">
              <a:buNone/>
            </a:pPr>
            <a:endParaRPr lang="fa-IR" sz="2800" dirty="0">
              <a:cs typeface="B Kamran" pitchFamily="2" charset="-78"/>
            </a:endParaRPr>
          </a:p>
        </p:txBody>
      </p:sp>
      <p:pic>
        <p:nvPicPr>
          <p:cNvPr id="7170" name="Picture 2" descr="H:\jelodarian\teknesian daruE\rosemary_bush.jpg"/>
          <p:cNvPicPr>
            <a:picLocks noChangeAspect="1" noChangeArrowheads="1"/>
          </p:cNvPicPr>
          <p:nvPr/>
        </p:nvPicPr>
        <p:blipFill>
          <a:blip r:embed="rId2" cstate="print"/>
          <a:srcRect/>
          <a:stretch>
            <a:fillRect/>
          </a:stretch>
        </p:blipFill>
        <p:spPr bwMode="auto">
          <a:xfrm rot="20322911">
            <a:off x="265285" y="483732"/>
            <a:ext cx="3047410" cy="20342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571480"/>
            <a:ext cx="8186766" cy="5715040"/>
          </a:xfrm>
        </p:spPr>
        <p:txBody>
          <a:bodyPr>
            <a:normAutofit fontScale="92500" lnSpcReduction="10000"/>
          </a:bodyPr>
          <a:lstStyle/>
          <a:p>
            <a:pPr>
              <a:buFont typeface="Wingdings" pitchFamily="2" charset="2"/>
              <a:buChar char="§"/>
            </a:pPr>
            <a:r>
              <a:rPr lang="fa-IR" sz="2800" dirty="0" smtClean="0">
                <a:cs typeface="B Kamran" pitchFamily="2" charset="-78"/>
              </a:rPr>
              <a:t>قبل از تمیزکردن زخم، برگ‌های تازه را روی قسمت مورد نظر قرار دهید تا مانع از عفونی شدن آن شود</a:t>
            </a:r>
            <a:r>
              <a:rPr lang="en-US" sz="2800" dirty="0" smtClean="0">
                <a:cs typeface="B Kamran" pitchFamily="2" charset="-78"/>
              </a:rPr>
              <a:t>. </a:t>
            </a:r>
            <a:endParaRPr lang="en-US" sz="2800" dirty="0" smtClean="0">
              <a:cs typeface="B Kamran" pitchFamily="2" charset="-78"/>
            </a:endParaRPr>
          </a:p>
          <a:p>
            <a:pPr>
              <a:buFont typeface="Wingdings" pitchFamily="2" charset="2"/>
              <a:buChar char="§"/>
            </a:pPr>
            <a:r>
              <a:rPr lang="fa-IR" sz="2800" dirty="0" smtClean="0">
                <a:cs typeface="B Kamran" pitchFamily="2" charset="-78"/>
              </a:rPr>
              <a:t>دم </a:t>
            </a:r>
            <a:r>
              <a:rPr lang="fa-IR" sz="2800" dirty="0" smtClean="0">
                <a:cs typeface="B Kamran" pitchFamily="2" charset="-78"/>
              </a:rPr>
              <a:t>کرده آن به طور طبیعی خستگی مفرط را برطرف می‌کند</a:t>
            </a:r>
            <a:r>
              <a:rPr lang="en-US" sz="2800" dirty="0" smtClean="0">
                <a:cs typeface="B Kamran" pitchFamily="2" charset="-78"/>
              </a:rPr>
              <a:t>. </a:t>
            </a:r>
            <a:endParaRPr lang="en-US" sz="2800" dirty="0" smtClean="0">
              <a:cs typeface="B Kamran" pitchFamily="2" charset="-78"/>
            </a:endParaRPr>
          </a:p>
          <a:p>
            <a:pPr>
              <a:buFont typeface="Wingdings" pitchFamily="2" charset="2"/>
              <a:buChar char="§"/>
            </a:pPr>
            <a:r>
              <a:rPr lang="fa-IR" sz="2800" dirty="0" smtClean="0">
                <a:cs typeface="B Kamran" pitchFamily="2" charset="-78"/>
              </a:rPr>
              <a:t>تاثیر </a:t>
            </a:r>
            <a:r>
              <a:rPr lang="fa-IR" sz="2800" dirty="0" smtClean="0">
                <a:cs typeface="B Kamran" pitchFamily="2" charset="-78"/>
              </a:rPr>
              <a:t>ضد‌اسپاسمی دارد و ناراحتی‌های گوارشی را برطرف می‌کند</a:t>
            </a:r>
            <a:r>
              <a:rPr lang="en-US" sz="2800" dirty="0" smtClean="0">
                <a:cs typeface="B Kamran" pitchFamily="2" charset="-78"/>
              </a:rPr>
              <a:t>. </a:t>
            </a:r>
            <a:endParaRPr lang="en-US" sz="2800" dirty="0" smtClean="0">
              <a:cs typeface="B Kamran" pitchFamily="2" charset="-78"/>
            </a:endParaRPr>
          </a:p>
          <a:p>
            <a:pPr>
              <a:buFont typeface="Wingdings" pitchFamily="2" charset="2"/>
              <a:buChar char="§"/>
            </a:pPr>
            <a:r>
              <a:rPr lang="fa-IR" sz="2800" dirty="0" smtClean="0">
                <a:cs typeface="B Kamran" pitchFamily="2" charset="-78"/>
              </a:rPr>
              <a:t>اثرات </a:t>
            </a:r>
            <a:r>
              <a:rPr lang="fa-IR" sz="2800" dirty="0" smtClean="0">
                <a:cs typeface="B Kamran" pitchFamily="2" charset="-78"/>
              </a:rPr>
              <a:t>آنتی اکسیدان دارد</a:t>
            </a:r>
            <a:r>
              <a:rPr lang="en-US" sz="2800" dirty="0" smtClean="0">
                <a:cs typeface="B Kamran" pitchFamily="2" charset="-78"/>
              </a:rPr>
              <a:t>. </a:t>
            </a:r>
            <a:endParaRPr lang="en-US" sz="2800" dirty="0" smtClean="0">
              <a:cs typeface="B Kamran" pitchFamily="2" charset="-78"/>
            </a:endParaRPr>
          </a:p>
          <a:p>
            <a:pPr>
              <a:buFont typeface="Wingdings" pitchFamily="2" charset="2"/>
              <a:buChar char="§"/>
            </a:pPr>
            <a:r>
              <a:rPr lang="fa-IR" sz="2800" dirty="0" smtClean="0">
                <a:cs typeface="B Kamran" pitchFamily="2" charset="-78"/>
              </a:rPr>
              <a:t>اثر </a:t>
            </a:r>
            <a:r>
              <a:rPr lang="fa-IR" sz="2800" dirty="0" smtClean="0">
                <a:cs typeface="B Kamran" pitchFamily="2" charset="-78"/>
              </a:rPr>
              <a:t>تحریک رشد مو دارد</a:t>
            </a:r>
            <a:r>
              <a:rPr lang="en-US" sz="2800" dirty="0" smtClean="0">
                <a:cs typeface="B Kamran" pitchFamily="2" charset="-78"/>
              </a:rPr>
              <a:t>. </a:t>
            </a:r>
            <a:endParaRPr lang="en-US" sz="2800" dirty="0" smtClean="0">
              <a:cs typeface="B Kamran" pitchFamily="2" charset="-78"/>
            </a:endParaRPr>
          </a:p>
          <a:p>
            <a:pPr>
              <a:buFont typeface="Wingdings" pitchFamily="2" charset="2"/>
              <a:buChar char="§"/>
            </a:pPr>
            <a:r>
              <a:rPr lang="fa-IR" sz="2800" dirty="0" smtClean="0">
                <a:cs typeface="B Kamran" pitchFamily="2" charset="-78"/>
              </a:rPr>
              <a:t>محرک </a:t>
            </a:r>
            <a:r>
              <a:rPr lang="fa-IR" sz="2800" dirty="0" smtClean="0">
                <a:cs typeface="B Kamran" pitchFamily="2" charset="-78"/>
              </a:rPr>
              <a:t>ترشح صفرا و باعث بهبود عملکرد کبد و معده است</a:t>
            </a:r>
            <a:r>
              <a:rPr lang="en-US" sz="2800" dirty="0" smtClean="0">
                <a:cs typeface="B Kamran" pitchFamily="2" charset="-78"/>
              </a:rPr>
              <a:t>.</a:t>
            </a:r>
            <a:endParaRPr lang="fa-IR" sz="2800" dirty="0" smtClean="0">
              <a:cs typeface="B Kamran" pitchFamily="2" charset="-78"/>
            </a:endParaRPr>
          </a:p>
          <a:p>
            <a:pPr>
              <a:buNone/>
            </a:pPr>
            <a:endParaRPr lang="fa-IR" sz="2800" dirty="0" smtClean="0">
              <a:cs typeface="B Kamran" pitchFamily="2" charset="-78"/>
            </a:endParaRPr>
          </a:p>
          <a:p>
            <a:r>
              <a:rPr lang="en-US" sz="2800" dirty="0">
                <a:cs typeface="B Kamran" pitchFamily="2" charset="-78"/>
              </a:rPr>
              <a:t>   </a:t>
            </a:r>
            <a:r>
              <a:rPr lang="fa-IR" sz="4000" b="1" dirty="0">
                <a:solidFill>
                  <a:srgbClr val="C00000"/>
                </a:solidFill>
                <a:cs typeface="B Tabassom" pitchFamily="2" charset="-78"/>
              </a:rPr>
              <a:t>موارد منع مصرف</a:t>
            </a:r>
            <a:endParaRPr lang="en-US" sz="2800" b="1" dirty="0">
              <a:solidFill>
                <a:srgbClr val="C00000"/>
              </a:solidFill>
              <a:cs typeface="B Tabassom" pitchFamily="2" charset="-78"/>
            </a:endParaRPr>
          </a:p>
          <a:p>
            <a:pPr>
              <a:buNone/>
            </a:pPr>
            <a:r>
              <a:rPr lang="fa-IR" sz="2800" dirty="0" smtClean="0">
                <a:cs typeface="B Kamran" pitchFamily="2" charset="-78"/>
              </a:rPr>
              <a:t>در </a:t>
            </a:r>
            <a:r>
              <a:rPr lang="fa-IR" sz="2800" dirty="0">
                <a:cs typeface="B Kamran" pitchFamily="2" charset="-78"/>
              </a:rPr>
              <a:t>صورت حاملگی، فشار خون بالا، صرع منع مصرف دارد مگر مقادیر بسیار ناچیز. و در صورت مسمومیت با این گیاه مقادیر فراوانی آب میل کنید</a:t>
            </a:r>
            <a:r>
              <a:rPr lang="en-US" sz="2800" dirty="0">
                <a:cs typeface="B Kamran" pitchFamily="2" charset="-78"/>
              </a:rPr>
              <a:t>.</a:t>
            </a:r>
            <a:br>
              <a:rPr lang="en-US" sz="2800" dirty="0">
                <a:cs typeface="B Kamran" pitchFamily="2" charset="-78"/>
              </a:rPr>
            </a:br>
            <a:r>
              <a:rPr lang="en-US" sz="2800" dirty="0">
                <a:cs typeface="B Kamran" pitchFamily="2" charset="-78"/>
              </a:rPr>
              <a:t/>
            </a:r>
            <a:br>
              <a:rPr lang="en-US" sz="2800" dirty="0">
                <a:cs typeface="B Kamran" pitchFamily="2" charset="-78"/>
              </a:rPr>
            </a:br>
            <a:endParaRPr lang="en-US" sz="2800" dirty="0">
              <a:cs typeface="B Kamran" pitchFamily="2" charset="-78"/>
            </a:endParaRPr>
          </a:p>
          <a:p>
            <a:endParaRPr lang="fa-IR" sz="2800" dirty="0">
              <a:cs typeface="B Kamra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  </a:t>
            </a:r>
            <a:endParaRPr lang="fa-IR" sz="2800" dirty="0">
              <a:cs typeface="B Kamran" pitchFamily="2" charset="-78"/>
            </a:endParaRPr>
          </a:p>
        </p:txBody>
      </p:sp>
      <p:graphicFrame>
        <p:nvGraphicFramePr>
          <p:cNvPr id="4" name="Content Placeholder 3"/>
          <p:cNvGraphicFramePr>
            <a:graphicFrameLocks noGrp="1"/>
          </p:cNvGraphicFramePr>
          <p:nvPr>
            <p:ph sz="quarter" idx="1"/>
          </p:nvPr>
        </p:nvGraphicFramePr>
        <p:xfrm>
          <a:off x="785786" y="500042"/>
          <a:ext cx="7772400" cy="3857651"/>
        </p:xfrm>
        <a:graphic>
          <a:graphicData uri="http://schemas.openxmlformats.org/drawingml/2006/table">
            <a:tbl>
              <a:tblPr rtl="1" firstRow="1" bandRow="1">
                <a:tableStyleId>{5C22544A-7EE6-4342-B048-85BDC9FD1C3A}</a:tableStyleId>
              </a:tblPr>
              <a:tblGrid>
                <a:gridCol w="4886292"/>
                <a:gridCol w="2886108"/>
              </a:tblGrid>
              <a:tr h="593563">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نام تجاری دارو</a:t>
                      </a:r>
                      <a:endParaRPr lang="en-US" sz="2100" dirty="0">
                        <a:latin typeface="Calibri"/>
                        <a:ea typeface="Calibri"/>
                        <a:cs typeface="B Lotus" pitchFamily="2" charset="-78"/>
                      </a:endParaRPr>
                    </a:p>
                  </a:txBody>
                  <a:tcPr marL="35983" marR="35983" marT="38100" marB="38100" anchor="ctr"/>
                </a:tc>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تولیدکننده [</a:t>
                      </a:r>
                      <a:r>
                        <a:rPr lang="fa-IR" sz="2100" b="1" dirty="0" smtClean="0">
                          <a:solidFill>
                            <a:srgbClr val="333333"/>
                          </a:solidFill>
                          <a:latin typeface="Calibri"/>
                          <a:ea typeface="Times New Roman"/>
                          <a:cs typeface="B Lotus" pitchFamily="2" charset="-78"/>
                        </a:rPr>
                        <a:t>کشور</a:t>
                      </a:r>
                      <a:r>
                        <a:rPr lang="fa-IR" sz="2100" b="1" dirty="0" smtClean="0">
                          <a:solidFill>
                            <a:srgbClr val="333333"/>
                          </a:solidFill>
                          <a:latin typeface="Times New Roman"/>
                          <a:ea typeface="Times New Roman"/>
                          <a:cs typeface="B Lotus" pitchFamily="2" charset="-78"/>
                        </a:rPr>
                        <a:t>]</a:t>
                      </a:r>
                      <a:endParaRPr lang="en-US" sz="2100" dirty="0">
                        <a:latin typeface="Calibri"/>
                        <a:ea typeface="Calibri"/>
                        <a:cs typeface="B Lotus" pitchFamily="2" charset="-78"/>
                      </a:endParaRPr>
                    </a:p>
                  </a:txBody>
                  <a:tcPr marL="35983" marR="35983" marT="38100" marB="38100" anchor="ctr"/>
                </a:tc>
              </a:tr>
              <a:tr h="593563">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محلول تقویت مو و ابرو رزماری</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a:solidFill>
                            <a:srgbClr val="333333"/>
                          </a:solidFill>
                          <a:latin typeface="Calibri"/>
                          <a:ea typeface="Times New Roman"/>
                          <a:cs typeface="B Lotus" pitchFamily="2" charset="-78"/>
                        </a:rPr>
                        <a:t>داروسازی باریج اسانس [ ایران ] </a:t>
                      </a:r>
                      <a:endParaRPr lang="en-US" sz="2100">
                        <a:latin typeface="Calibri"/>
                        <a:ea typeface="Calibri"/>
                        <a:cs typeface="B Lotus" pitchFamily="2" charset="-78"/>
                      </a:endParaRPr>
                    </a:p>
                  </a:txBody>
                  <a:tcPr marL="35983" marR="35983" marT="38100" marB="38100" anchor="ctr"/>
                </a:tc>
              </a:tr>
              <a:tr h="593563">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رزامينت</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a:solidFill>
                            <a:srgbClr val="284775"/>
                          </a:solidFill>
                          <a:latin typeface="Calibri"/>
                          <a:ea typeface="Times New Roman"/>
                          <a:cs typeface="B Lotus" pitchFamily="2" charset="-78"/>
                        </a:rPr>
                        <a:t>داروسازی سبز دارو [ ایران ] </a:t>
                      </a:r>
                      <a:endParaRPr lang="en-US" sz="2100">
                        <a:latin typeface="Calibri"/>
                        <a:ea typeface="Calibri"/>
                        <a:cs typeface="B Lotus" pitchFamily="2" charset="-78"/>
                      </a:endParaRPr>
                    </a:p>
                  </a:txBody>
                  <a:tcPr marL="35983" marR="35983" marT="38100" marB="38100" anchor="ctr"/>
                </a:tc>
              </a:tr>
              <a:tr h="1483399">
                <a:tc>
                  <a:txBody>
                    <a:bodyPr/>
                    <a:lstStyle/>
                    <a:p>
                      <a:pPr algn="just" rtl="1">
                        <a:lnSpc>
                          <a:spcPct val="115000"/>
                        </a:lnSpc>
                        <a:spcAft>
                          <a:spcPts val="0"/>
                        </a:spcAft>
                      </a:pPr>
                      <a:r>
                        <a:rPr lang="fa-IR" sz="2100" dirty="0">
                          <a:solidFill>
                            <a:srgbClr val="000000"/>
                          </a:solidFill>
                          <a:latin typeface="Calibri"/>
                          <a:ea typeface="Times New Roman"/>
                          <a:cs typeface="B Lotus" pitchFamily="2" charset="-78"/>
                        </a:rPr>
                        <a:t>پماد </a:t>
                      </a:r>
                      <a:r>
                        <a:rPr lang="fa-IR" sz="2100" dirty="0" smtClean="0">
                          <a:solidFill>
                            <a:srgbClr val="000000"/>
                          </a:solidFill>
                          <a:latin typeface="Calibri"/>
                          <a:ea typeface="Times New Roman"/>
                          <a:cs typeface="B Lotus" pitchFamily="2" charset="-78"/>
                        </a:rPr>
                        <a:t>رزماری: </a:t>
                      </a:r>
                      <a:r>
                        <a:rPr lang="fa-IR" sz="2000" dirty="0" smtClean="0">
                          <a:cs typeface="B Tabassom" pitchFamily="2" charset="-78"/>
                        </a:rPr>
                        <a:t>تسکين دهندة دردهای عضلانی و مفصلی ، نورالژيها و جهت تسکين درد عضلات قفسه سينه</a:t>
                      </a:r>
                    </a:p>
                    <a:p>
                      <a:pPr algn="just" rtl="1">
                        <a:lnSpc>
                          <a:spcPct val="115000"/>
                        </a:lnSpc>
                        <a:spcAft>
                          <a:spcPts val="0"/>
                        </a:spcAft>
                      </a:pPr>
                      <a:r>
                        <a:rPr lang="fa-IR" sz="1800" dirty="0" smtClean="0">
                          <a:cs typeface="B Lotus" pitchFamily="2" charset="-78"/>
                        </a:rPr>
                        <a:t>(اسانس رزماری ۲/۴ گرم - کامفر ۱/۲ گرم - منتول ۱/۲ گرم)</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333333"/>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5983" marR="35983" marT="38100" marB="38100" anchor="ctr"/>
                </a:tc>
              </a:tr>
              <a:tr h="593563">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رومارن</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گیاه اسانس [ ایران ] </a:t>
                      </a:r>
                      <a:endParaRPr lang="en-US" sz="2100" dirty="0">
                        <a:latin typeface="Calibri"/>
                        <a:ea typeface="Calibri"/>
                        <a:cs typeface="B Lotus" pitchFamily="2" charset="-78"/>
                      </a:endParaRPr>
                    </a:p>
                  </a:txBody>
                  <a:tcPr marL="35983" marR="35983" marT="38100" marB="38100"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jelodarian\teknesian daruE\L6341432229421.jpg"/>
          <p:cNvPicPr>
            <a:picLocks noChangeAspect="1" noChangeArrowheads="1"/>
          </p:cNvPicPr>
          <p:nvPr/>
        </p:nvPicPr>
        <p:blipFill>
          <a:blip r:embed="rId2" cstate="print"/>
          <a:srcRect/>
          <a:stretch>
            <a:fillRect/>
          </a:stretch>
        </p:blipFill>
        <p:spPr bwMode="auto">
          <a:xfrm>
            <a:off x="3071802" y="642918"/>
            <a:ext cx="2560637" cy="2560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H:\jelodarian\teknesian daruE\rosemary-رزماری.jpg"/>
          <p:cNvPicPr>
            <a:picLocks noChangeAspect="1" noChangeArrowheads="1"/>
          </p:cNvPicPr>
          <p:nvPr/>
        </p:nvPicPr>
        <p:blipFill>
          <a:blip r:embed="rId3" cstate="print"/>
          <a:srcRect/>
          <a:stretch>
            <a:fillRect/>
          </a:stretch>
        </p:blipFill>
        <p:spPr bwMode="auto">
          <a:xfrm>
            <a:off x="6000760" y="3000372"/>
            <a:ext cx="2714622" cy="3298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H:\jelodarian\teknesian daruE\lg_c67a1_spray_rosemary[1].jpg"/>
          <p:cNvPicPr>
            <a:picLocks noChangeAspect="1" noChangeArrowheads="1"/>
          </p:cNvPicPr>
          <p:nvPr/>
        </p:nvPicPr>
        <p:blipFill>
          <a:blip r:embed="rId4" cstate="print"/>
          <a:srcRect/>
          <a:stretch>
            <a:fillRect/>
          </a:stretch>
        </p:blipFill>
        <p:spPr bwMode="auto">
          <a:xfrm>
            <a:off x="714348" y="3214686"/>
            <a:ext cx="1935741"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b="1" dirty="0" smtClean="0">
                <a:solidFill>
                  <a:srgbClr val="C00000"/>
                </a:solidFill>
                <a:cs typeface="B Narenj" pitchFamily="2" charset="-78"/>
              </a:rPr>
              <a:t>پنجه شیطان </a:t>
            </a:r>
            <a:endParaRPr lang="fa-IR" sz="7200" b="1" dirty="0">
              <a:solidFill>
                <a:srgbClr val="C00000"/>
              </a:solidFill>
              <a:cs typeface="B Narenj" pitchFamily="2" charset="-78"/>
            </a:endParaRPr>
          </a:p>
        </p:txBody>
      </p:sp>
      <p:sp>
        <p:nvSpPr>
          <p:cNvPr id="3" name="Content Placeholder 2"/>
          <p:cNvSpPr>
            <a:spLocks noGrp="1"/>
          </p:cNvSpPr>
          <p:nvPr>
            <p:ph sz="quarter" idx="1"/>
          </p:nvPr>
        </p:nvSpPr>
        <p:spPr>
          <a:xfrm>
            <a:off x="500034" y="1285860"/>
            <a:ext cx="8058152" cy="5214974"/>
          </a:xfrm>
        </p:spPr>
        <p:txBody>
          <a:bodyPr>
            <a:noAutofit/>
          </a:bodyPr>
          <a:lstStyle/>
          <a:p>
            <a:r>
              <a:rPr lang="en-US" sz="4800" dirty="0" smtClean="0">
                <a:solidFill>
                  <a:srgbClr val="002060"/>
                </a:solidFill>
                <a:cs typeface="B Tabassom" pitchFamily="2" charset="-78"/>
              </a:rPr>
              <a:t>   </a:t>
            </a:r>
            <a:r>
              <a:rPr lang="fa-IR" sz="4800" dirty="0" smtClean="0">
                <a:solidFill>
                  <a:srgbClr val="002060"/>
                </a:solidFill>
                <a:cs typeface="B Tabassom" pitchFamily="2" charset="-78"/>
              </a:rPr>
              <a:t>موارد مصرف</a:t>
            </a: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400" dirty="0" err="1" smtClean="0">
                <a:cs typeface="B Kamran" pitchFamily="2" charset="-78"/>
              </a:rPr>
              <a:t>Harpagophytum</a:t>
            </a:r>
            <a:r>
              <a:rPr lang="en-US" sz="2400" dirty="0" smtClean="0">
                <a:cs typeface="B Kamran" pitchFamily="2" charset="-78"/>
              </a:rPr>
              <a:t> </a:t>
            </a:r>
            <a:r>
              <a:rPr lang="en-US" sz="2400" dirty="0" err="1" smtClean="0">
                <a:cs typeface="B Kamran" pitchFamily="2" charset="-78"/>
              </a:rPr>
              <a:t>procumbens</a:t>
            </a:r>
            <a:r>
              <a:rPr lang="en-US" sz="2400" dirty="0" smtClean="0">
                <a:cs typeface="B Kamran" pitchFamily="2" charset="-78"/>
              </a:rPr>
              <a:t> </a:t>
            </a: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این گیاه به نام</a:t>
            </a:r>
            <a:r>
              <a:rPr lang="en-US" sz="2800" dirty="0" smtClean="0">
                <a:cs typeface="B Kamran" pitchFamily="2" charset="-78"/>
              </a:rPr>
              <a:t> </a:t>
            </a:r>
            <a:r>
              <a:rPr lang="en-US" sz="2400" dirty="0" smtClean="0">
                <a:cs typeface="B Kamran" pitchFamily="2" charset="-78"/>
              </a:rPr>
              <a:t>devil's claw </a:t>
            </a:r>
            <a:r>
              <a:rPr lang="fa-IR" sz="2800" dirty="0" smtClean="0">
                <a:cs typeface="B Kamran" pitchFamily="2" charset="-78"/>
              </a:rPr>
              <a:t>شناخته می شود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اثرات ضد درد، آرامبخش و ادرار آور این گیاه در فارماکوپه انگلستان ثبت شده است. اغلب مطالعات نشان دهنده این موضوع است که اثر ضد درد این گیاه بیشتر بر دردهای مزمن موثر است تا دردهای حاد</a:t>
            </a:r>
            <a:r>
              <a:rPr lang="en-US" sz="2800" dirty="0" smtClean="0">
                <a:cs typeface="B Kamran" pitchFamily="2" charset="-78"/>
              </a:rPr>
              <a:t>.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pic>
        <p:nvPicPr>
          <p:cNvPr id="12292" name="Picture 4" descr="H:\jelodarian\teknesian daruE\152480-4.jpg"/>
          <p:cNvPicPr>
            <a:picLocks noChangeAspect="1" noChangeArrowheads="1"/>
          </p:cNvPicPr>
          <p:nvPr/>
        </p:nvPicPr>
        <p:blipFill>
          <a:blip r:embed="rId2" cstate="print"/>
          <a:srcRect/>
          <a:stretch>
            <a:fillRect/>
          </a:stretch>
        </p:blipFill>
        <p:spPr bwMode="auto">
          <a:xfrm>
            <a:off x="2643174" y="4143380"/>
            <a:ext cx="3239341" cy="234312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3108" y="357166"/>
            <a:ext cx="6543692" cy="6072230"/>
          </a:xfrm>
        </p:spPr>
        <p:txBody>
          <a:bodyPr>
            <a:normAutofit lnSpcReduction="10000"/>
          </a:bodyPr>
          <a:lstStyle/>
          <a:p>
            <a:pPr algn="just">
              <a:buNone/>
            </a:pP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این گیاه درمان مؤثری برای ناراحتیهای ماهیچه ای عضلات میباشد، به عنوان مسکن، آرامبخش و ادرارآور نیز کاربرد دارد. تحقیقات به عمل آمده روی حیوانات نشان داده است که گیاه پنجه شیطان التهاب ناشی از آرتریت را کاهش می دهد</a:t>
            </a:r>
            <a:r>
              <a:rPr lang="en-US" sz="2800" dirty="0" smtClean="0">
                <a:cs typeface="B Kamran" pitchFamily="2" charset="-78"/>
              </a:rPr>
              <a:t>.</a:t>
            </a:r>
            <a:endParaRPr lang="fa-IR" sz="2800" dirty="0" smtClean="0">
              <a:cs typeface="B Kamran" pitchFamily="2" charset="-78"/>
            </a:endParaRPr>
          </a:p>
          <a:p>
            <a:pPr algn="just">
              <a:buNone/>
            </a:pPr>
            <a:endParaRPr lang="fa-IR" sz="2800" dirty="0" smtClean="0">
              <a:cs typeface="B Kamran" pitchFamily="2" charset="-78"/>
            </a:endParaRPr>
          </a:p>
          <a:p>
            <a:pPr algn="just"/>
            <a:r>
              <a:rPr lang="en-US" sz="2800" dirty="0" smtClean="0">
                <a:cs typeface="B Kamran" pitchFamily="2" charset="-78"/>
              </a:rPr>
              <a:t> </a:t>
            </a:r>
            <a:r>
              <a:rPr lang="en-US" sz="4400" dirty="0" smtClean="0">
                <a:solidFill>
                  <a:srgbClr val="C00000"/>
                </a:solidFill>
                <a:cs typeface="B Tabassom" pitchFamily="2" charset="-78"/>
              </a:rPr>
              <a:t>  </a:t>
            </a:r>
            <a:r>
              <a:rPr lang="fa-IR" sz="4400" dirty="0" smtClean="0">
                <a:solidFill>
                  <a:srgbClr val="C00000"/>
                </a:solidFill>
                <a:cs typeface="B Tabassom" pitchFamily="2" charset="-78"/>
              </a:rPr>
              <a:t>مکانیسم اثر</a:t>
            </a:r>
            <a:endParaRPr lang="en-US" sz="2800" dirty="0" smtClean="0">
              <a:solidFill>
                <a:srgbClr val="C00000"/>
              </a:solidFill>
              <a:cs typeface="B Tabassom" pitchFamily="2" charset="-78"/>
            </a:endParaRPr>
          </a:p>
          <a:p>
            <a:pPr algn="just">
              <a:buNone/>
            </a:pPr>
            <a:r>
              <a:rPr lang="fa-IR" sz="2800" dirty="0" smtClean="0">
                <a:cs typeface="B Kamran" pitchFamily="2" charset="-78"/>
              </a:rPr>
              <a:t>مواد‌موثره‌ گياه‌ پنجه‌شيطان عبارتند از هارپاگوزيد، هارپاگيد، فلاونوئيدها</a:t>
            </a:r>
            <a:r>
              <a:rPr lang="en-US" sz="2800" dirty="0" smtClean="0">
                <a:cs typeface="B Kamran" pitchFamily="2" charset="-78"/>
              </a:rPr>
              <a:t> </a:t>
            </a:r>
            <a:r>
              <a:rPr lang="fa-IR" sz="2800" dirty="0" smtClean="0">
                <a:cs typeface="B Kamran" pitchFamily="2" charset="-78"/>
              </a:rPr>
              <a:t>(لوتئولين</a:t>
            </a:r>
            <a:r>
              <a:rPr lang="fa-IR" sz="2800" dirty="0" smtClean="0">
                <a:cs typeface="B Kamran" pitchFamily="2" charset="-78"/>
              </a:rPr>
              <a:t>، كامفرول) اسيدهاي فنوليك، اسيد سيناميك، اسيد كافئيك، اسيد كلروژنيك، كينونون ها و فيتواسترول</a:t>
            </a:r>
            <a:r>
              <a:rPr lang="en-US" sz="2800" dirty="0" smtClean="0">
                <a:cs typeface="B Kamran" pitchFamily="2" charset="-78"/>
              </a:rPr>
              <a:t>. </a:t>
            </a:r>
            <a:endParaRPr lang="fa-IR" sz="2800" dirty="0" smtClean="0">
              <a:cs typeface="B Kamran" pitchFamily="2" charset="-78"/>
            </a:endParaRPr>
          </a:p>
          <a:p>
            <a:pPr algn="just">
              <a:buNone/>
            </a:pPr>
            <a:r>
              <a:rPr lang="fa-IR" sz="2800" dirty="0" smtClean="0">
                <a:cs typeface="B Kamran" pitchFamily="2" charset="-78"/>
              </a:rPr>
              <a:t>اثرات ضد التهابی گیاه پنجه شیطان به گلیکوزیدهای </a:t>
            </a:r>
            <a:r>
              <a:rPr lang="fa-IR" sz="2800" dirty="0" smtClean="0">
                <a:cs typeface="B Kamran" pitchFamily="2" charset="-78"/>
              </a:rPr>
              <a:t>ایریدوئید نسبت </a:t>
            </a:r>
            <a:r>
              <a:rPr lang="fa-IR" sz="2800" dirty="0" smtClean="0">
                <a:cs typeface="B Kamran" pitchFamily="2" charset="-78"/>
              </a:rPr>
              <a:t>داده می شود</a:t>
            </a:r>
            <a:r>
              <a:rPr lang="en-US" sz="2800" dirty="0" smtClean="0">
                <a:cs typeface="B Kamran" pitchFamily="2" charset="-78"/>
              </a:rPr>
              <a:t>.</a:t>
            </a:r>
            <a:endParaRPr lang="fa-IR" sz="2800" dirty="0" smtClean="0">
              <a:cs typeface="B Kamran" pitchFamily="2" charset="-78"/>
            </a:endParaRPr>
          </a:p>
          <a:p>
            <a:pPr algn="just">
              <a:buNone/>
            </a:pP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pic>
        <p:nvPicPr>
          <p:cNvPr id="13314" name="Picture 2" descr="H:\jelodarian\teknesian daruE\390651_Harpagophytum_procumbens.jpg"/>
          <p:cNvPicPr>
            <a:picLocks noChangeAspect="1" noChangeArrowheads="1"/>
          </p:cNvPicPr>
          <p:nvPr/>
        </p:nvPicPr>
        <p:blipFill>
          <a:blip r:embed="rId2" cstate="print"/>
          <a:srcRect/>
          <a:stretch>
            <a:fillRect/>
          </a:stretch>
        </p:blipFill>
        <p:spPr bwMode="auto">
          <a:xfrm>
            <a:off x="357158" y="2000240"/>
            <a:ext cx="1857388"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1538" y="1928802"/>
            <a:ext cx="7772400" cy="4572000"/>
          </a:xfrm>
        </p:spPr>
        <p:txBody>
          <a:bodyPr>
            <a:normAutofit fontScale="92500" lnSpcReduction="10000"/>
          </a:bodyPr>
          <a:lstStyle/>
          <a:p>
            <a:pPr>
              <a:buNone/>
            </a:pPr>
            <a:r>
              <a:rPr lang="fa-IR" sz="4400" dirty="0" smtClean="0">
                <a:solidFill>
                  <a:srgbClr val="C00000"/>
                </a:solidFill>
                <a:cs typeface="B Tabassom" pitchFamily="2" charset="-78"/>
              </a:rPr>
              <a:t>هشدارها</a:t>
            </a:r>
            <a:endParaRPr lang="en-US" sz="2800" dirty="0">
              <a:solidFill>
                <a:srgbClr val="C00000"/>
              </a:solidFill>
              <a:cs typeface="B Tabassom" pitchFamily="2" charset="-78"/>
            </a:endParaRPr>
          </a:p>
          <a:p>
            <a:endParaRPr lang="fa-IR" sz="2800" dirty="0" smtClean="0">
              <a:cs typeface="B Kamran" pitchFamily="2" charset="-78"/>
            </a:endParaRPr>
          </a:p>
          <a:p>
            <a:r>
              <a:rPr lang="fa-IR" sz="3500" dirty="0" smtClean="0">
                <a:cs typeface="B Kamran" pitchFamily="2" charset="-78"/>
              </a:rPr>
              <a:t>از </a:t>
            </a:r>
            <a:r>
              <a:rPr lang="fa-IR" sz="3500" dirty="0">
                <a:cs typeface="B Kamran" pitchFamily="2" charset="-78"/>
              </a:rPr>
              <a:t>تماس دارو با چشم و نیز پوست زخم و آسیب دیده باید اجتناب </a:t>
            </a:r>
            <a:r>
              <a:rPr lang="fa-IR" sz="3500" dirty="0" smtClean="0">
                <a:cs typeface="B Kamran" pitchFamily="2" charset="-78"/>
              </a:rPr>
              <a:t>کرد.</a:t>
            </a:r>
            <a:endParaRPr lang="fa-IR" sz="5200" dirty="0" smtClean="0">
              <a:solidFill>
                <a:srgbClr val="C00000"/>
              </a:solidFill>
              <a:cs typeface="B Tabassom" pitchFamily="2" charset="-78"/>
            </a:endParaRPr>
          </a:p>
          <a:p>
            <a:pPr>
              <a:buNone/>
            </a:pPr>
            <a:endParaRPr lang="fa-IR" sz="4400" dirty="0" smtClean="0">
              <a:solidFill>
                <a:srgbClr val="C00000"/>
              </a:solidFill>
              <a:cs typeface="B Tabassom" pitchFamily="2" charset="-78"/>
            </a:endParaRPr>
          </a:p>
          <a:p>
            <a:pPr>
              <a:buNone/>
            </a:pPr>
            <a:r>
              <a:rPr lang="fa-IR" sz="4400" dirty="0" smtClean="0">
                <a:solidFill>
                  <a:srgbClr val="C00000"/>
                </a:solidFill>
                <a:cs typeface="B Tabassom" pitchFamily="2" charset="-78"/>
              </a:rPr>
              <a:t>عوارض </a:t>
            </a:r>
            <a:r>
              <a:rPr lang="fa-IR" sz="4400" dirty="0">
                <a:solidFill>
                  <a:srgbClr val="C00000"/>
                </a:solidFill>
                <a:cs typeface="B Tabassom" pitchFamily="2" charset="-78"/>
              </a:rPr>
              <a:t>جانبي</a:t>
            </a:r>
            <a:endParaRPr lang="en-US" sz="4400" dirty="0">
              <a:solidFill>
                <a:srgbClr val="C00000"/>
              </a:solidFill>
              <a:cs typeface="B Tabassom" pitchFamily="2" charset="-78"/>
            </a:endParaRPr>
          </a:p>
          <a:p>
            <a:endParaRPr lang="fa-IR" sz="2800" dirty="0" smtClean="0">
              <a:cs typeface="B Kamran" pitchFamily="2" charset="-78"/>
            </a:endParaRPr>
          </a:p>
          <a:p>
            <a:r>
              <a:rPr lang="fa-IR" sz="3500" dirty="0" smtClean="0">
                <a:cs typeface="B Kamran" pitchFamily="2" charset="-78"/>
              </a:rPr>
              <a:t>احساس </a:t>
            </a:r>
            <a:r>
              <a:rPr lang="fa-IR" sz="3500" dirty="0">
                <a:cs typeface="B Kamran" pitchFamily="2" charset="-78"/>
              </a:rPr>
              <a:t>سوزش و گرما در محل تجویز دارو روی پوست، سرفه، عطسه</a:t>
            </a:r>
            <a:r>
              <a:rPr lang="en-US" sz="2800" dirty="0">
                <a:cs typeface="B Kamran" pitchFamily="2" charset="-78"/>
              </a:rPr>
              <a:t/>
            </a:r>
            <a:br>
              <a:rPr lang="en-US" sz="2800" dirty="0">
                <a:cs typeface="B Kamran" pitchFamily="2" charset="-78"/>
              </a:rPr>
            </a:br>
            <a:r>
              <a:rPr lang="en-US" sz="2800" dirty="0">
                <a:cs typeface="B Kamran" pitchFamily="2" charset="-78"/>
              </a:rPr>
              <a:t/>
            </a:r>
            <a:br>
              <a:rPr lang="en-US" sz="2800" dirty="0">
                <a:cs typeface="B Kamran" pitchFamily="2" charset="-78"/>
              </a:rPr>
            </a:br>
            <a:endParaRPr lang="en-US" sz="2800" dirty="0">
              <a:cs typeface="B Kamran" pitchFamily="2" charset="-78"/>
            </a:endParaRPr>
          </a:p>
          <a:p>
            <a:endParaRPr lang="fa-IR" sz="2800" dirty="0">
              <a:cs typeface="B Kamran" pitchFamily="2" charset="-78"/>
            </a:endParaRPr>
          </a:p>
        </p:txBody>
      </p:sp>
      <p:pic>
        <p:nvPicPr>
          <p:cNvPr id="2050" name="Picture 2" descr="H:\jelodarian\teknesian daruE\he390.jpg"/>
          <p:cNvPicPr>
            <a:picLocks noChangeAspect="1" noChangeArrowheads="1"/>
          </p:cNvPicPr>
          <p:nvPr/>
        </p:nvPicPr>
        <p:blipFill>
          <a:blip r:embed="rId2" cstate="print"/>
          <a:srcRect/>
          <a:stretch>
            <a:fillRect/>
          </a:stretch>
        </p:blipFill>
        <p:spPr bwMode="auto">
          <a:xfrm>
            <a:off x="1000100" y="285728"/>
            <a:ext cx="2643206"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57356" y="214290"/>
            <a:ext cx="6829444" cy="6286544"/>
          </a:xfrm>
        </p:spPr>
        <p:txBody>
          <a:bodyPr>
            <a:normAutofit fontScale="47500" lnSpcReduction="20000"/>
          </a:bodyPr>
          <a:lstStyle/>
          <a:p>
            <a:pPr>
              <a:buNone/>
            </a:pPr>
            <a:r>
              <a:rPr lang="en-US" sz="10000" dirty="0" smtClean="0">
                <a:cs typeface="B Kamran" pitchFamily="2" charset="-78"/>
              </a:rPr>
              <a:t> </a:t>
            </a:r>
            <a:r>
              <a:rPr lang="fa-IR" sz="10000" dirty="0" smtClean="0">
                <a:solidFill>
                  <a:srgbClr val="C00000"/>
                </a:solidFill>
                <a:cs typeface="B Tabassom" pitchFamily="2" charset="-78"/>
              </a:rPr>
              <a:t>موارد منع مصرف</a:t>
            </a:r>
            <a:r>
              <a:rPr lang="en-US" sz="5800" dirty="0" smtClean="0">
                <a:cs typeface="B Kamran" pitchFamily="2" charset="-78"/>
              </a:rPr>
              <a:t/>
            </a:r>
            <a:br>
              <a:rPr lang="en-US" sz="5800" dirty="0" smtClean="0">
                <a:cs typeface="B Kamran" pitchFamily="2" charset="-78"/>
              </a:rPr>
            </a:br>
            <a:r>
              <a:rPr lang="fa-IR" sz="5800" dirty="0" smtClean="0">
                <a:cs typeface="B Kamran" pitchFamily="2" charset="-78"/>
              </a:rPr>
              <a:t>مصرف اين فرآورده در طول حاملگي و شيردهي توصيه نمي‌شود</a:t>
            </a:r>
            <a:r>
              <a:rPr lang="en-US" sz="5800" dirty="0" smtClean="0">
                <a:cs typeface="B Kamran" pitchFamily="2" charset="-78"/>
              </a:rPr>
              <a:t>. </a:t>
            </a:r>
            <a:br>
              <a:rPr lang="en-US" sz="5800" dirty="0" smtClean="0">
                <a:cs typeface="B Kamran" pitchFamily="2" charset="-78"/>
              </a:rPr>
            </a:br>
            <a:r>
              <a:rPr lang="fa-IR" sz="5800" dirty="0" smtClean="0">
                <a:cs typeface="B Kamran" pitchFamily="2" charset="-78"/>
              </a:rPr>
              <a:t>در بیمارن ديابتی، اختلالات قلبي و عروقي و فشار خون بالا منع مصرف دارد</a:t>
            </a:r>
            <a:r>
              <a:rPr lang="en-US" sz="5800" dirty="0" smtClean="0">
                <a:cs typeface="B Kamran" pitchFamily="2" charset="-78"/>
              </a:rPr>
              <a:t>.</a:t>
            </a:r>
            <a:br>
              <a:rPr lang="en-US" sz="5800" dirty="0" smtClean="0">
                <a:cs typeface="B Kamran" pitchFamily="2" charset="-78"/>
              </a:rPr>
            </a:br>
            <a:endParaRPr lang="en-US" sz="2800" dirty="0" smtClean="0">
              <a:cs typeface="B Kamran" pitchFamily="2" charset="-78"/>
            </a:endParaRPr>
          </a:p>
          <a:p>
            <a:pPr>
              <a:buNone/>
            </a:pPr>
            <a:r>
              <a:rPr lang="en-US" sz="10000" dirty="0" smtClean="0">
                <a:solidFill>
                  <a:srgbClr val="C00000"/>
                </a:solidFill>
                <a:cs typeface="B Tabassom" pitchFamily="2" charset="-78"/>
              </a:rPr>
              <a:t> </a:t>
            </a:r>
            <a:r>
              <a:rPr lang="fa-IR" sz="10000" dirty="0" smtClean="0">
                <a:solidFill>
                  <a:srgbClr val="C00000"/>
                </a:solidFill>
                <a:cs typeface="B Tabassom" pitchFamily="2" charset="-78"/>
              </a:rPr>
              <a:t>هشدارها</a:t>
            </a:r>
            <a:r>
              <a:rPr lang="en-US" sz="5800" dirty="0" smtClean="0">
                <a:cs typeface="B Kamran" pitchFamily="2" charset="-78"/>
              </a:rPr>
              <a:t/>
            </a:r>
            <a:br>
              <a:rPr lang="en-US" sz="5800" dirty="0" smtClean="0">
                <a:cs typeface="B Kamran" pitchFamily="2" charset="-78"/>
              </a:rPr>
            </a:br>
            <a:r>
              <a:rPr lang="fa-IR" sz="5800" dirty="0" smtClean="0">
                <a:cs typeface="B Kamran" pitchFamily="2" charset="-78"/>
              </a:rPr>
              <a:t>این گیاه باعث تحریک اسید معده می شود و در بیماران با زخم گوارش باید با احتیاط استفاده شود</a:t>
            </a:r>
            <a:r>
              <a:rPr lang="en-US" sz="5800" dirty="0" smtClean="0">
                <a:cs typeface="B Kamran" pitchFamily="2" charset="-78"/>
              </a:rPr>
              <a:t>. </a:t>
            </a:r>
            <a:br>
              <a:rPr lang="en-US" sz="5800" dirty="0" smtClean="0">
                <a:cs typeface="B Kamran" pitchFamily="2" charset="-78"/>
              </a:rPr>
            </a:br>
            <a:r>
              <a:rPr lang="fa-IR" sz="5800" dirty="0" smtClean="0">
                <a:cs typeface="B Kamran" pitchFamily="2" charset="-78"/>
              </a:rPr>
              <a:t>همچنین در بیماران با سنگ صفرا با احتیاط مصرف شود</a:t>
            </a:r>
            <a:r>
              <a:rPr lang="en-US" sz="5800" dirty="0" smtClean="0">
                <a:cs typeface="B Kamran" pitchFamily="2" charset="-78"/>
              </a:rPr>
              <a:t>.</a:t>
            </a:r>
          </a:p>
          <a:p>
            <a:pPr>
              <a:buNone/>
            </a:pPr>
            <a:r>
              <a:rPr lang="en-US" sz="10000" dirty="0" smtClean="0">
                <a:solidFill>
                  <a:srgbClr val="C00000"/>
                </a:solidFill>
                <a:cs typeface="B Tabassom" pitchFamily="2" charset="-78"/>
              </a:rPr>
              <a:t> </a:t>
            </a:r>
            <a:r>
              <a:rPr lang="fa-IR" sz="10000" dirty="0" smtClean="0">
                <a:solidFill>
                  <a:srgbClr val="C00000"/>
                </a:solidFill>
                <a:cs typeface="B Tabassom" pitchFamily="2" charset="-78"/>
              </a:rPr>
              <a:t>تداخل دارویی</a:t>
            </a:r>
            <a:endParaRPr lang="en-US" sz="10000" dirty="0" smtClean="0">
              <a:solidFill>
                <a:srgbClr val="C00000"/>
              </a:solidFill>
              <a:cs typeface="B Tabassom" pitchFamily="2" charset="-78"/>
            </a:endParaRPr>
          </a:p>
          <a:p>
            <a:pPr>
              <a:buNone/>
            </a:pPr>
            <a:r>
              <a:rPr lang="en-US" sz="5800" dirty="0" smtClean="0">
                <a:cs typeface="B Kamran" pitchFamily="2" charset="-78"/>
              </a:rPr>
              <a:t/>
            </a:r>
            <a:br>
              <a:rPr lang="en-US" sz="5800" dirty="0" smtClean="0">
                <a:cs typeface="B Kamran" pitchFamily="2" charset="-78"/>
              </a:rPr>
            </a:br>
            <a:r>
              <a:rPr lang="fa-IR" sz="5800" dirty="0" smtClean="0">
                <a:cs typeface="B Kamran" pitchFamily="2" charset="-78"/>
              </a:rPr>
              <a:t>عصاره گیاه پنجه شیطان می تواند با اثر داروهای وارفارین و تیکلوپیدین تداخل داشته باشد</a:t>
            </a:r>
            <a:r>
              <a:rPr lang="en-US" sz="5800" dirty="0" smtClean="0">
                <a:cs typeface="B Kamran" pitchFamily="2" charset="-78"/>
              </a:rPr>
              <a:t>.</a:t>
            </a:r>
            <a:endParaRPr lang="fa-IR" sz="2800" dirty="0">
              <a:cs typeface="B Kamran" pitchFamily="2" charset="-78"/>
            </a:endParaRPr>
          </a:p>
        </p:txBody>
      </p:sp>
      <p:pic>
        <p:nvPicPr>
          <p:cNvPr id="4" name="Picture 2" descr="H:\jelodarian\teknesian daruE\262_84_01.gif"/>
          <p:cNvPicPr>
            <a:picLocks noChangeAspect="1" noChangeArrowheads="1"/>
          </p:cNvPicPr>
          <p:nvPr/>
        </p:nvPicPr>
        <p:blipFill>
          <a:blip r:embed="rId2" cstate="print"/>
          <a:srcRect/>
          <a:stretch>
            <a:fillRect/>
          </a:stretch>
        </p:blipFill>
        <p:spPr bwMode="auto">
          <a:xfrm rot="20391821">
            <a:off x="328438" y="2188916"/>
            <a:ext cx="1910179" cy="2247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642910" y="571480"/>
          <a:ext cx="8129590" cy="3255264"/>
        </p:xfrm>
        <a:graphic>
          <a:graphicData uri="http://schemas.openxmlformats.org/drawingml/2006/table">
            <a:tbl>
              <a:tblPr rtl="1" firstRow="1" bandRow="1">
                <a:tableStyleId>{5C22544A-7EE6-4342-B048-85BDC9FD1C3A}</a:tableStyleId>
              </a:tblPr>
              <a:tblGrid>
                <a:gridCol w="5241552"/>
                <a:gridCol w="2888038"/>
              </a:tblGrid>
              <a:tr h="370840">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نام تجاری دارو</a:t>
                      </a:r>
                      <a:endParaRPr lang="en-US" sz="2100" dirty="0">
                        <a:latin typeface="Calibri"/>
                        <a:ea typeface="Calibri"/>
                        <a:cs typeface="B Lotus" pitchFamily="2" charset="-78"/>
                      </a:endParaRPr>
                    </a:p>
                  </a:txBody>
                  <a:tcPr marL="35983" marR="35983" marT="38100" marB="38100" anchor="ctr"/>
                </a:tc>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تولیدکننده [</a:t>
                      </a:r>
                      <a:r>
                        <a:rPr lang="fa-IR" sz="2100" b="1" dirty="0" smtClean="0">
                          <a:solidFill>
                            <a:srgbClr val="333333"/>
                          </a:solidFill>
                          <a:latin typeface="Calibri"/>
                          <a:ea typeface="Times New Roman"/>
                          <a:cs typeface="B Lotus" pitchFamily="2" charset="-78"/>
                        </a:rPr>
                        <a:t>کشور</a:t>
                      </a:r>
                      <a:r>
                        <a:rPr lang="fa-IR" sz="2100" b="1" dirty="0" smtClean="0">
                          <a:solidFill>
                            <a:srgbClr val="333333"/>
                          </a:solidFill>
                          <a:latin typeface="Times New Roman"/>
                          <a:ea typeface="Times New Roman"/>
                          <a:cs typeface="B Lotus" pitchFamily="2" charset="-78"/>
                        </a:rPr>
                        <a:t>]</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قرص </a:t>
                      </a:r>
                      <a:r>
                        <a:rPr lang="fa-IR" sz="2100" dirty="0" smtClean="0">
                          <a:solidFill>
                            <a:srgbClr val="000000"/>
                          </a:solidFill>
                          <a:latin typeface="Calibri"/>
                          <a:ea typeface="Times New Roman"/>
                          <a:cs typeface="B Lotus" pitchFamily="2" charset="-78"/>
                        </a:rPr>
                        <a:t>دلتفین: </a:t>
                      </a:r>
                      <a:r>
                        <a:rPr lang="fa-IR" sz="2100" dirty="0" smtClean="0">
                          <a:solidFill>
                            <a:srgbClr val="000000"/>
                          </a:solidFill>
                          <a:latin typeface="Calibri"/>
                          <a:ea typeface="Times New Roman"/>
                          <a:cs typeface="B Tabassom" pitchFamily="2" charset="-78"/>
                        </a:rPr>
                        <a:t>كمك به بهبود</a:t>
                      </a:r>
                      <a:r>
                        <a:rPr lang="fa-IR" sz="2100" baseline="0" dirty="0" smtClean="0">
                          <a:solidFill>
                            <a:srgbClr val="000000"/>
                          </a:solidFill>
                          <a:latin typeface="Calibri"/>
                          <a:ea typeface="Times New Roman"/>
                          <a:cs typeface="B Tabassom" pitchFamily="2" charset="-78"/>
                        </a:rPr>
                        <a:t> مشكلات عضلاني-اسكلتي</a:t>
                      </a:r>
                    </a:p>
                    <a:p>
                      <a:pPr algn="r" rtl="1">
                        <a:lnSpc>
                          <a:spcPct val="115000"/>
                        </a:lnSpc>
                        <a:spcAft>
                          <a:spcPts val="0"/>
                        </a:spcAft>
                      </a:pPr>
                      <a:r>
                        <a:rPr lang="fa-IR" sz="2100" baseline="0" dirty="0" smtClean="0">
                          <a:solidFill>
                            <a:srgbClr val="000000"/>
                          </a:solidFill>
                          <a:latin typeface="Calibri"/>
                          <a:ea typeface="Calibri"/>
                          <a:cs typeface="B Lotus" pitchFamily="2" charset="-78"/>
                        </a:rPr>
                        <a:t>حاوي عصاره خشك ريشه پنجه شيطان</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en-US" sz="2100" dirty="0" err="1">
                          <a:solidFill>
                            <a:srgbClr val="333333"/>
                          </a:solidFill>
                          <a:latin typeface="Times New Roman"/>
                          <a:ea typeface="Times New Roman"/>
                          <a:cs typeface="B Lotus" pitchFamily="2" charset="-78"/>
                        </a:rPr>
                        <a:t>Ardeypharm</a:t>
                      </a:r>
                      <a:r>
                        <a:rPr lang="en-US" sz="2100" dirty="0">
                          <a:solidFill>
                            <a:srgbClr val="333333"/>
                          </a:solidFill>
                          <a:latin typeface="Times New Roman"/>
                          <a:ea typeface="Times New Roman"/>
                          <a:cs typeface="B Lotus" pitchFamily="2" charset="-78"/>
                        </a:rPr>
                        <a:t> </a:t>
                      </a:r>
                      <a:r>
                        <a:rPr lang="en-US" sz="2100" dirty="0" err="1">
                          <a:solidFill>
                            <a:srgbClr val="333333"/>
                          </a:solidFill>
                          <a:latin typeface="Times New Roman"/>
                          <a:ea typeface="Times New Roman"/>
                          <a:cs typeface="B Lotus" pitchFamily="2" charset="-78"/>
                        </a:rPr>
                        <a:t>Gmbh</a:t>
                      </a:r>
                      <a:r>
                        <a:rPr lang="fa-IR" sz="2100" dirty="0">
                          <a:solidFill>
                            <a:srgbClr val="333333"/>
                          </a:solidFill>
                          <a:latin typeface="Calibri"/>
                          <a:ea typeface="Times New Roman"/>
                          <a:cs typeface="B Lotus" pitchFamily="2" charset="-78"/>
                        </a:rPr>
                        <a:t> [ ایران ] </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قرص تالنتال 480 میلی گرم</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a:solidFill>
                            <a:srgbClr val="284775"/>
                          </a:solidFill>
                          <a:latin typeface="Calibri"/>
                          <a:ea typeface="Times New Roman"/>
                          <a:cs typeface="B Lotus" pitchFamily="2" charset="-78"/>
                        </a:rPr>
                        <a:t>داروسازی رازک [ ایران ] </a:t>
                      </a:r>
                      <a:endParaRPr lang="en-US" sz="210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موضعی رهامین</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333333"/>
                          </a:solidFill>
                          <a:latin typeface="Calibri"/>
                          <a:ea typeface="Times New Roman"/>
                          <a:cs typeface="B Lotus" pitchFamily="2" charset="-78"/>
                        </a:rPr>
                        <a:t>داروسازی رها [ ایران ] </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قرص روکشدار </a:t>
                      </a:r>
                      <a:r>
                        <a:rPr lang="fa-IR" sz="2100" dirty="0" smtClean="0">
                          <a:solidFill>
                            <a:srgbClr val="000000"/>
                          </a:solidFill>
                          <a:latin typeface="Calibri"/>
                          <a:ea typeface="Times New Roman"/>
                          <a:cs typeface="B Lotus" pitchFamily="2" charset="-78"/>
                        </a:rPr>
                        <a:t>روماتوگل</a:t>
                      </a:r>
                      <a:r>
                        <a:rPr lang="fa-IR" sz="1800" dirty="0" smtClean="0">
                          <a:solidFill>
                            <a:srgbClr val="000000"/>
                          </a:solidFill>
                          <a:latin typeface="Calibri"/>
                          <a:ea typeface="Times New Roman"/>
                          <a:cs typeface="B Tabassom" pitchFamily="2" charset="-78"/>
                        </a:rPr>
                        <a:t>: </a:t>
                      </a:r>
                      <a:r>
                        <a:rPr lang="fa-IR" sz="2000" dirty="0" smtClean="0">
                          <a:cs typeface="B Tabassom" pitchFamily="2" charset="-78"/>
                        </a:rPr>
                        <a:t>آرتريت روماتوئيد، التهاب مفاصل، استئوآرتريت و دردهاي قاعدگي</a:t>
                      </a:r>
                      <a:endParaRPr lang="fa-IR" sz="2400" dirty="0" smtClean="0">
                        <a:cs typeface="+mn-cs"/>
                      </a:endParaRPr>
                    </a:p>
                    <a:p>
                      <a:pPr algn="r" rtl="1">
                        <a:lnSpc>
                          <a:spcPct val="115000"/>
                        </a:lnSpc>
                        <a:spcAft>
                          <a:spcPts val="0"/>
                        </a:spcAft>
                      </a:pPr>
                      <a:r>
                        <a:rPr lang="fa-IR" sz="1800" dirty="0" smtClean="0">
                          <a:cs typeface="B Lotus" pitchFamily="2" charset="-78"/>
                        </a:rPr>
                        <a:t>(۴۸۰ ميلي گرم عصاره گياه پنجه شيطان)</a:t>
                      </a:r>
                      <a:endParaRPr lang="en-US" sz="18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5983" marR="35983" marT="38100" marB="38100" anchor="ctr"/>
                </a:tc>
              </a:tr>
            </a:tbl>
          </a:graphicData>
        </a:graphic>
      </p:graphicFrame>
      <p:pic>
        <p:nvPicPr>
          <p:cNvPr id="14338" name="Picture 2" descr="H:\jelodarian\teknesian daruE\1977.jpg"/>
          <p:cNvPicPr>
            <a:picLocks noChangeAspect="1" noChangeArrowheads="1"/>
          </p:cNvPicPr>
          <p:nvPr/>
        </p:nvPicPr>
        <p:blipFill>
          <a:blip r:embed="rId2" cstate="print"/>
          <a:srcRect/>
          <a:stretch>
            <a:fillRect/>
          </a:stretch>
        </p:blipFill>
        <p:spPr bwMode="auto">
          <a:xfrm>
            <a:off x="4429124" y="3786190"/>
            <a:ext cx="1428750" cy="2381250"/>
          </a:xfrm>
          <a:prstGeom prst="rect">
            <a:avLst/>
          </a:prstGeom>
          <a:ln>
            <a:noFill/>
          </a:ln>
          <a:effectLst>
            <a:outerShdw blurRad="292100" dist="139700" dir="2700000" algn="tl" rotWithShape="0">
              <a:srgbClr val="333333">
                <a:alpha val="65000"/>
              </a:srgbClr>
            </a:outerShdw>
          </a:effectLst>
        </p:spPr>
      </p:pic>
      <p:pic>
        <p:nvPicPr>
          <p:cNvPr id="14339" name="Picture 3" descr="H:\jelodarian\teknesian daruE\rahamin-fa-eng.png"/>
          <p:cNvPicPr>
            <a:picLocks noChangeAspect="1" noChangeArrowheads="1"/>
          </p:cNvPicPr>
          <p:nvPr/>
        </p:nvPicPr>
        <p:blipFill>
          <a:blip r:embed="rId3" cstate="print"/>
          <a:srcRect/>
          <a:stretch>
            <a:fillRect/>
          </a:stretch>
        </p:blipFill>
        <p:spPr bwMode="auto">
          <a:xfrm>
            <a:off x="6072198" y="4214818"/>
            <a:ext cx="2857500" cy="1514475"/>
          </a:xfrm>
          <a:prstGeom prst="rect">
            <a:avLst/>
          </a:prstGeom>
          <a:ln>
            <a:noFill/>
          </a:ln>
          <a:effectLst>
            <a:softEdge rad="112500"/>
          </a:effectLst>
        </p:spPr>
      </p:pic>
      <p:pic>
        <p:nvPicPr>
          <p:cNvPr id="14340" name="Picture 4" descr="H:\jelodarian\teknesian daruE\hexal-teltonal-480-ft-filmtabletten-2-x-100-stueck.jpg"/>
          <p:cNvPicPr>
            <a:picLocks noChangeAspect="1" noChangeArrowheads="1"/>
          </p:cNvPicPr>
          <p:nvPr/>
        </p:nvPicPr>
        <p:blipFill>
          <a:blip r:embed="rId4" cstate="print"/>
          <a:srcRect/>
          <a:stretch>
            <a:fillRect/>
          </a:stretch>
        </p:blipFill>
        <p:spPr bwMode="auto">
          <a:xfrm>
            <a:off x="571472" y="3714752"/>
            <a:ext cx="3343298"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00042"/>
            <a:ext cx="7772400" cy="1143000"/>
          </a:xfrm>
        </p:spPr>
        <p:txBody>
          <a:bodyPr>
            <a:noAutofit/>
          </a:bodyPr>
          <a:lstStyle/>
          <a:p>
            <a:pPr algn="ctr"/>
            <a:r>
              <a:rPr lang="fa-IR" sz="9600" b="1" dirty="0" smtClean="0">
                <a:solidFill>
                  <a:srgbClr val="C00000"/>
                </a:solidFill>
                <a:cs typeface="B Narenj" pitchFamily="2" charset="-78"/>
              </a:rPr>
              <a:t>هاماملیس </a:t>
            </a:r>
            <a:endParaRPr lang="fa-IR" sz="9600" b="1" dirty="0">
              <a:solidFill>
                <a:srgbClr val="C00000"/>
              </a:solidFill>
              <a:cs typeface="B Narenj" pitchFamily="2" charset="-78"/>
            </a:endParaRPr>
          </a:p>
        </p:txBody>
      </p:sp>
      <p:sp>
        <p:nvSpPr>
          <p:cNvPr id="3" name="Content Placeholder 2"/>
          <p:cNvSpPr>
            <a:spLocks noGrp="1"/>
          </p:cNvSpPr>
          <p:nvPr>
            <p:ph sz="quarter" idx="1"/>
          </p:nvPr>
        </p:nvSpPr>
        <p:spPr>
          <a:xfrm>
            <a:off x="714348" y="1428736"/>
            <a:ext cx="7772400" cy="4572000"/>
          </a:xfrm>
        </p:spPr>
        <p:txBody>
          <a:bodyPr>
            <a:normAutofit lnSpcReduction="10000"/>
          </a:bodyPr>
          <a:lstStyle/>
          <a:p>
            <a:pPr algn="just"/>
            <a:r>
              <a:rPr lang="en-US" sz="2800" dirty="0" smtClean="0">
                <a:cs typeface="B Kamran" pitchFamily="2" charset="-78"/>
              </a:rPr>
              <a:t>   </a:t>
            </a:r>
            <a:r>
              <a:rPr lang="fa-IR" sz="4300" dirty="0" smtClean="0">
                <a:solidFill>
                  <a:srgbClr val="002060"/>
                </a:solidFill>
                <a:cs typeface="B Tabassom" pitchFamily="2" charset="-78"/>
              </a:rPr>
              <a:t>موارد مصرف</a:t>
            </a:r>
          </a:p>
          <a:p>
            <a:pPr algn="just">
              <a:buNone/>
            </a:pPr>
            <a:r>
              <a:rPr lang="fa-IR" sz="2800" dirty="0" smtClean="0">
                <a:cs typeface="B Kamran" pitchFamily="2" charset="-78"/>
              </a:rPr>
              <a:t>نام علمی گیاه:</a:t>
            </a:r>
            <a:r>
              <a:rPr lang="en-US" dirty="0" err="1" smtClean="0">
                <a:cs typeface="B Kamran" pitchFamily="2" charset="-78"/>
              </a:rPr>
              <a:t>Hamamelis</a:t>
            </a:r>
            <a:r>
              <a:rPr lang="en-US" dirty="0" smtClean="0">
                <a:cs typeface="B Kamran" pitchFamily="2" charset="-78"/>
              </a:rPr>
              <a:t> </a:t>
            </a:r>
            <a:r>
              <a:rPr lang="en-US" dirty="0" err="1" smtClean="0">
                <a:cs typeface="B Kamran" pitchFamily="2" charset="-78"/>
              </a:rPr>
              <a:t>virginiana</a:t>
            </a:r>
            <a:r>
              <a:rPr lang="en-US" dirty="0" smtClean="0">
                <a:cs typeface="B Kamran" pitchFamily="2" charset="-78"/>
              </a:rPr>
              <a:t> </a:t>
            </a:r>
            <a:endParaRPr lang="fa-IR" dirty="0" smtClean="0">
              <a:cs typeface="B Kamran" pitchFamily="2" charset="-78"/>
            </a:endParaRPr>
          </a:p>
          <a:p>
            <a:pPr algn="just">
              <a:buNone/>
            </a:pP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مهمترین موارد مصرف هاماملیس ناراحتی های مربوط به عروق خونی مانند زخم ها ، بریدگی ها ، پاره شدگی ها ،‌ واریکوزیس ، خونریزی زیاد در قاعدگی ،‌بواسیر و آماس و التهابات موضعی است</a:t>
            </a:r>
            <a:r>
              <a:rPr lang="en-US" sz="2800" dirty="0" smtClean="0">
                <a:cs typeface="B Kamran" pitchFamily="2" charset="-78"/>
              </a:rPr>
              <a:t>. </a:t>
            </a:r>
            <a:endParaRPr lang="fa-IR" sz="2800" dirty="0" smtClean="0">
              <a:cs typeface="B Kamran" pitchFamily="2" charset="-78"/>
            </a:endParaRPr>
          </a:p>
          <a:p>
            <a:pPr algn="just">
              <a:buNone/>
            </a:pPr>
            <a:r>
              <a:rPr lang="fa-IR" sz="2800" dirty="0" smtClean="0">
                <a:cs typeface="B Kamran" pitchFamily="2" charset="-78"/>
              </a:rPr>
              <a:t>بصورت دهان شویه، برای التهابات حلق و گلو همچنین در اسهال به عنوان قابض کاربرد دارد</a:t>
            </a:r>
            <a:r>
              <a:rPr lang="en-US" sz="2800" dirty="0" smtClean="0">
                <a:cs typeface="B Kamran" pitchFamily="2" charset="-78"/>
              </a:rPr>
              <a:t>. </a:t>
            </a:r>
            <a:endParaRPr lang="fa-IR" sz="2800" dirty="0" smtClean="0">
              <a:cs typeface="B Kamran" pitchFamily="2" charset="-78"/>
            </a:endParaRPr>
          </a:p>
          <a:p>
            <a:pPr algn="just">
              <a:buNone/>
            </a:pPr>
            <a:r>
              <a:rPr lang="fa-IR" sz="2800" dirty="0" smtClean="0">
                <a:cs typeface="B Kamran" pitchFamily="2" charset="-78"/>
              </a:rPr>
              <a:t>پوست و برگ های هماملیس دارای تا ۱۰ درصد تانن هستند. تانن ها تا حد زیادی با پروتئین ها وارد واکنش شده و دارای خواص قابض هستند</a:t>
            </a:r>
            <a:r>
              <a:rPr lang="en-US" sz="2800" dirty="0" smtClean="0">
                <a:cs typeface="B Kamran" pitchFamily="2" charset="-78"/>
              </a:rPr>
              <a:t>.</a:t>
            </a:r>
            <a:endParaRPr lang="fa-IR" sz="2800" dirty="0" smtClean="0">
              <a:cs typeface="B Kamran" pitchFamily="2" charset="-78"/>
            </a:endParaRPr>
          </a:p>
          <a:p>
            <a:pPr algn="just">
              <a:buNone/>
            </a:pPr>
            <a:endParaRPr lang="en-US" sz="2800" dirty="0" smtClean="0">
              <a:cs typeface="B Kamran" pitchFamily="2" charset="-78"/>
            </a:endParaRPr>
          </a:p>
          <a:p>
            <a:endParaRPr lang="fa-IR" sz="2800" dirty="0">
              <a:cs typeface="B Kamra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714348" y="214290"/>
          <a:ext cx="7772400" cy="1332738"/>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نام تجاری دارو</a:t>
                      </a:r>
                      <a:endParaRPr lang="en-US" sz="2100" dirty="0">
                        <a:latin typeface="Calibri"/>
                        <a:ea typeface="Calibri"/>
                        <a:cs typeface="B Lotus" pitchFamily="2" charset="-78"/>
                      </a:endParaRPr>
                    </a:p>
                  </a:txBody>
                  <a:tcPr marL="35983" marR="35983" marT="38100" marB="38100" anchor="ctr"/>
                </a:tc>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تولیدکننده [</a:t>
                      </a:r>
                      <a:r>
                        <a:rPr lang="fa-IR" sz="2100" b="1" dirty="0" smtClean="0">
                          <a:solidFill>
                            <a:srgbClr val="333333"/>
                          </a:solidFill>
                          <a:latin typeface="Calibri"/>
                          <a:ea typeface="Times New Roman"/>
                          <a:cs typeface="B Lotus" pitchFamily="2" charset="-78"/>
                        </a:rPr>
                        <a:t>کشور</a:t>
                      </a:r>
                      <a:r>
                        <a:rPr lang="fa-IR" sz="2100" b="1" dirty="0" smtClean="0">
                          <a:solidFill>
                            <a:srgbClr val="333333"/>
                          </a:solidFill>
                          <a:latin typeface="Times New Roman"/>
                          <a:ea typeface="Times New Roman"/>
                          <a:cs typeface="B Lotus" pitchFamily="2" charset="-78"/>
                        </a:rPr>
                        <a:t>]</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همركس</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a:solidFill>
                            <a:srgbClr val="333333"/>
                          </a:solidFill>
                          <a:latin typeface="Calibri"/>
                          <a:ea typeface="Times New Roman"/>
                          <a:cs typeface="B Lotus" pitchFamily="2" charset="-78"/>
                        </a:rPr>
                        <a:t>داروسازی سبز دارو [ ایران ] </a:t>
                      </a:r>
                      <a:endParaRPr lang="en-US" sz="210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هموروهرب</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5983" marR="35983" marT="38100" marB="38100" anchor="ctr"/>
                </a:tc>
              </a:tr>
            </a:tbl>
          </a:graphicData>
        </a:graphic>
      </p:graphicFrame>
      <p:sp>
        <p:nvSpPr>
          <p:cNvPr id="5" name="Rectangle 4"/>
          <p:cNvSpPr/>
          <p:nvPr/>
        </p:nvSpPr>
        <p:spPr>
          <a:xfrm>
            <a:off x="214282" y="1571612"/>
            <a:ext cx="8715436" cy="5016758"/>
          </a:xfrm>
          <a:prstGeom prst="rect">
            <a:avLst/>
          </a:prstGeom>
        </p:spPr>
        <p:txBody>
          <a:bodyPr wrap="square">
            <a:spAutoFit/>
          </a:bodyPr>
          <a:lstStyle/>
          <a:p>
            <a:pPr algn="just"/>
            <a:r>
              <a:rPr lang="fa-IR" sz="2000" dirty="0" smtClean="0">
                <a:cs typeface="B Lotus" pitchFamily="2" charset="-78"/>
              </a:rPr>
              <a:t>مواد مؤثره :</a:t>
            </a:r>
          </a:p>
          <a:p>
            <a:pPr algn="just"/>
            <a:r>
              <a:rPr lang="fa-IR" sz="2000" dirty="0" smtClean="0">
                <a:cs typeface="B Lotus" pitchFamily="2" charset="-78"/>
              </a:rPr>
              <a:t>هامامليس داراي فلاونوئيد ها، تانن (هاماملي تانن، پروانتوسيانيدين) و مقدار كمي اسانس فرار مي باشد. </a:t>
            </a:r>
            <a:br>
              <a:rPr lang="fa-IR" sz="2000" dirty="0" smtClean="0">
                <a:cs typeface="B Lotus" pitchFamily="2" charset="-78"/>
              </a:rPr>
            </a:br>
            <a:r>
              <a:rPr lang="fa-IR" sz="2000" dirty="0" smtClean="0">
                <a:cs typeface="B Lotus" pitchFamily="2" charset="-78"/>
              </a:rPr>
              <a:t>- آثار فارماکولوژيک :</a:t>
            </a:r>
          </a:p>
          <a:p>
            <a:pPr algn="just"/>
            <a:r>
              <a:rPr lang="fa-IR" sz="2000" dirty="0" smtClean="0">
                <a:cs typeface="B Lotus" pitchFamily="2" charset="-78"/>
              </a:rPr>
              <a:t>هامامليس به علت وجود تانن ها و فلاونوئيدها در آن داراي اثر</a:t>
            </a:r>
            <a:r>
              <a:rPr lang="fa-IR" sz="2000" b="1" dirty="0" smtClean="0">
                <a:solidFill>
                  <a:srgbClr val="FF0000"/>
                </a:solidFill>
                <a:cs typeface="B Lotus" pitchFamily="2" charset="-78"/>
              </a:rPr>
              <a:t> قابض </a:t>
            </a:r>
            <a:r>
              <a:rPr lang="fa-IR" sz="2000" dirty="0" smtClean="0">
                <a:cs typeface="B Lotus" pitchFamily="2" charset="-78"/>
              </a:rPr>
              <a:t>و </a:t>
            </a:r>
            <a:r>
              <a:rPr lang="fa-IR" sz="2000" b="1" dirty="0" smtClean="0">
                <a:solidFill>
                  <a:srgbClr val="FF0000"/>
                </a:solidFill>
                <a:cs typeface="B Lotus" pitchFamily="2" charset="-78"/>
              </a:rPr>
              <a:t>آنتي سپتيك </a:t>
            </a:r>
            <a:r>
              <a:rPr lang="fa-IR" sz="2000" dirty="0" smtClean="0">
                <a:cs typeface="B Lotus" pitchFamily="2" charset="-78"/>
              </a:rPr>
              <a:t>است. داراي اثر قوي </a:t>
            </a:r>
            <a:r>
              <a:rPr lang="fa-IR" sz="2000" b="1" dirty="0" smtClean="0">
                <a:solidFill>
                  <a:srgbClr val="FF0000"/>
                </a:solidFill>
                <a:cs typeface="B Lotus" pitchFamily="2" charset="-78"/>
              </a:rPr>
              <a:t>ضد التهاب </a:t>
            </a:r>
            <a:r>
              <a:rPr lang="fa-IR" sz="2000" dirty="0" smtClean="0">
                <a:cs typeface="B Lotus" pitchFamily="2" charset="-78"/>
              </a:rPr>
              <a:t>بوده و التهاب را كاهش مي دهد. اثرات </a:t>
            </a:r>
            <a:r>
              <a:rPr lang="fa-IR" sz="2000" b="1" dirty="0" smtClean="0">
                <a:solidFill>
                  <a:srgbClr val="FF0000"/>
                </a:solidFill>
                <a:cs typeface="B Lotus" pitchFamily="2" charset="-78"/>
              </a:rPr>
              <a:t>ضد اكسيدان</a:t>
            </a:r>
            <a:r>
              <a:rPr lang="fa-IR" sz="2000" dirty="0" smtClean="0">
                <a:cs typeface="B Lotus" pitchFamily="2" charset="-78"/>
              </a:rPr>
              <a:t>، محافظت كننده در مقابل اشعه هاي مخرب و اثر ضد التهاب هامامليس تماماً به اثبات رسيده اند. هامامليس در درمان </a:t>
            </a:r>
            <a:r>
              <a:rPr lang="fa-IR" sz="2000" b="1" dirty="0" smtClean="0">
                <a:solidFill>
                  <a:srgbClr val="FF0000"/>
                </a:solidFill>
                <a:cs typeface="B Lotus" pitchFamily="2" charset="-78"/>
              </a:rPr>
              <a:t>هموروئيد</a:t>
            </a:r>
            <a:r>
              <a:rPr lang="fa-IR" sz="2000" dirty="0" smtClean="0">
                <a:cs typeface="B Lotus" pitchFamily="2" charset="-78"/>
              </a:rPr>
              <a:t>، نه تنها التهاب را برطرف مي نمايد بلكه داراي اثر ضد</a:t>
            </a:r>
            <a:r>
              <a:rPr lang="fa-IR" sz="2000" b="1" dirty="0" smtClean="0">
                <a:solidFill>
                  <a:srgbClr val="FF0000"/>
                </a:solidFill>
                <a:cs typeface="B Lotus" pitchFamily="2" charset="-78"/>
              </a:rPr>
              <a:t> درد </a:t>
            </a:r>
            <a:r>
              <a:rPr lang="fa-IR" sz="2000" dirty="0" smtClean="0">
                <a:cs typeface="B Lotus" pitchFamily="2" charset="-78"/>
              </a:rPr>
              <a:t>نيز مي باشد. اين گياه خارش، تحريك و سوزش مقعد را برطرف مي سازد. اثر ضد عفوني كننده تانن هاي موجود در هامامليس از عفونت موضع جلوگيري نموده و بدين ترتيب به بهبود سريع تر عارضه كمك مي نمايد. تانن و ديگر مواد قابض در پماد هموروهرب عروق متسع شده و پرخون مقعد را در محل هموروئيد منقبض نموده و محل آسيب را كوچك كرده و در نتيجه خونريزي را كاهش مي دهد. </a:t>
            </a:r>
          </a:p>
          <a:p>
            <a:pPr algn="just">
              <a:buFontTx/>
              <a:buChar char="-"/>
            </a:pPr>
            <a:r>
              <a:rPr lang="fa-IR" sz="2000" dirty="0" smtClean="0">
                <a:cs typeface="B Lotus" pitchFamily="2" charset="-78"/>
              </a:rPr>
              <a:t>موارد احتياط :</a:t>
            </a:r>
          </a:p>
          <a:p>
            <a:pPr algn="just">
              <a:buFontTx/>
              <a:buChar char="-"/>
            </a:pPr>
            <a:r>
              <a:rPr lang="fa-IR" sz="2000" dirty="0" smtClean="0">
                <a:cs typeface="B Lotus" pitchFamily="2" charset="-78"/>
              </a:rPr>
              <a:t>پماد هموروهرب براي استعمال موضعي تهيه شده است. از تماس دست هاي آلوده به پماد هموروهرب به چشم ها پرهيز شود.</a:t>
            </a:r>
          </a:p>
          <a:p>
            <a:pPr algn="just">
              <a:buFontTx/>
              <a:buChar char="-"/>
            </a:pPr>
            <a:r>
              <a:rPr lang="fa-IR" sz="2000" dirty="0" smtClean="0">
                <a:cs typeface="B Lotus" pitchFamily="2" charset="-78"/>
              </a:rPr>
              <a:t>عوارض جانبي :</a:t>
            </a:r>
          </a:p>
          <a:p>
            <a:pPr algn="just">
              <a:buFontTx/>
              <a:buChar char="-"/>
            </a:pPr>
            <a:r>
              <a:rPr lang="fa-IR" sz="2000" dirty="0" smtClean="0">
                <a:cs typeface="B Lotus" pitchFamily="2" charset="-78"/>
              </a:rPr>
              <a:t>اين دارو ممكن است در افراد حساس به گياهان دارويي ايجاد واكنش هاي آلرژيك مختصر نمايد. در صورت بروز اين آثار مصرف دارو قطع و با پزشك يا داروساز مشورت شود.</a:t>
            </a:r>
            <a:endParaRPr lang="fa-I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7772400" cy="1143000"/>
          </a:xfrm>
        </p:spPr>
        <p:txBody>
          <a:bodyPr>
            <a:noAutofit/>
          </a:bodyPr>
          <a:lstStyle/>
          <a:p>
            <a:pPr algn="r"/>
            <a:r>
              <a:rPr lang="fa-IR" sz="8800" b="1" dirty="0" smtClean="0">
                <a:solidFill>
                  <a:srgbClr val="C00000"/>
                </a:solidFill>
                <a:cs typeface="B Narenj" pitchFamily="2" charset="-78"/>
              </a:rPr>
              <a:t>شاه بلوط هندی </a:t>
            </a:r>
            <a:endParaRPr lang="fa-IR" sz="8800" b="1" dirty="0">
              <a:solidFill>
                <a:srgbClr val="C00000"/>
              </a:solidFill>
              <a:cs typeface="B Narenj" pitchFamily="2" charset="-78"/>
            </a:endParaRPr>
          </a:p>
        </p:txBody>
      </p:sp>
      <p:sp>
        <p:nvSpPr>
          <p:cNvPr id="3" name="Content Placeholder 2"/>
          <p:cNvSpPr>
            <a:spLocks noGrp="1"/>
          </p:cNvSpPr>
          <p:nvPr>
            <p:ph sz="quarter" idx="1"/>
          </p:nvPr>
        </p:nvSpPr>
        <p:spPr>
          <a:xfrm>
            <a:off x="1857356" y="1500174"/>
            <a:ext cx="6615130" cy="4572000"/>
          </a:xfrm>
        </p:spPr>
        <p:txBody>
          <a:bodyPr>
            <a:normAutofit fontScale="92500" lnSpcReduction="10000"/>
          </a:bodyPr>
          <a:lstStyle/>
          <a:p>
            <a:pPr algn="just"/>
            <a:r>
              <a:rPr lang="en-US" sz="4800" dirty="0" smtClean="0">
                <a:solidFill>
                  <a:srgbClr val="002060"/>
                </a:solidFill>
                <a:cs typeface="B Tabassom" pitchFamily="2" charset="-78"/>
              </a:rPr>
              <a:t>   </a:t>
            </a:r>
            <a:r>
              <a:rPr lang="fa-IR" sz="4800" dirty="0" smtClean="0">
                <a:solidFill>
                  <a:srgbClr val="002060"/>
                </a:solidFill>
                <a:cs typeface="B Tabassom" pitchFamily="2" charset="-78"/>
              </a:rPr>
              <a:t>موارد مصرف</a:t>
            </a:r>
          </a:p>
          <a:p>
            <a:pPr algn="just">
              <a:buNone/>
            </a:pPr>
            <a:r>
              <a:rPr lang="fa-IR" sz="2800" dirty="0" smtClean="0">
                <a:cs typeface="B Kamran" pitchFamily="2" charset="-78"/>
              </a:rPr>
              <a:t>نام علمی گیاه:</a:t>
            </a:r>
            <a:r>
              <a:rPr lang="en-US" sz="2400" dirty="0" err="1" smtClean="0">
                <a:cs typeface="B Kamran" pitchFamily="2" charset="-78"/>
              </a:rPr>
              <a:t>Aesculus</a:t>
            </a:r>
            <a:r>
              <a:rPr lang="en-US" sz="2400" dirty="0" smtClean="0">
                <a:cs typeface="B Kamran" pitchFamily="2" charset="-78"/>
              </a:rPr>
              <a:t> </a:t>
            </a:r>
            <a:r>
              <a:rPr lang="en-US" sz="2400" dirty="0" err="1" smtClean="0">
                <a:cs typeface="B Kamran" pitchFamily="2" charset="-78"/>
              </a:rPr>
              <a:t>hippocastanum</a:t>
            </a:r>
            <a:r>
              <a:rPr lang="en-US" sz="2400" dirty="0" smtClean="0">
                <a:cs typeface="B Kamran" pitchFamily="2" charset="-78"/>
              </a:rPr>
              <a:t> </a:t>
            </a:r>
            <a:endParaRPr lang="fa-IR" sz="2400" dirty="0" smtClean="0">
              <a:cs typeface="B Kamran" pitchFamily="2" charset="-78"/>
            </a:endParaRPr>
          </a:p>
          <a:p>
            <a:pPr algn="just">
              <a:buNone/>
            </a:pPr>
            <a:r>
              <a:rPr lang="fa-IR" sz="2800" dirty="0" smtClean="0">
                <a:cs typeface="B Kamran" pitchFamily="2" charset="-78"/>
              </a:rPr>
              <a:t>نام لاتین این گیاه:</a:t>
            </a:r>
            <a:r>
              <a:rPr lang="en-US" sz="2400" dirty="0" smtClean="0">
                <a:cs typeface="B Kamran" pitchFamily="2" charset="-78"/>
              </a:rPr>
              <a:t>Horse Chestnut </a:t>
            </a:r>
            <a:r>
              <a:rPr lang="fa-IR" sz="2800" dirty="0" smtClean="0">
                <a:cs typeface="B Kamran" pitchFamily="2" charset="-78"/>
              </a:rPr>
              <a:t>است</a:t>
            </a:r>
            <a:r>
              <a:rPr lang="en-US" sz="2800" dirty="0" smtClean="0">
                <a:cs typeface="B Kamran" pitchFamily="2" charset="-78"/>
              </a:rPr>
              <a:t>. </a:t>
            </a:r>
            <a:endParaRPr lang="fa-IR" sz="2800" dirty="0" smtClean="0">
              <a:cs typeface="B Kamran" pitchFamily="2" charset="-78"/>
            </a:endParaRPr>
          </a:p>
          <a:p>
            <a:pPr algn="just">
              <a:buNone/>
            </a:pP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عصاره استاندارد شده دانه شاه بلوط هندی برای بیماری های مربوط به عروق، مانند </a:t>
            </a:r>
            <a:r>
              <a:rPr lang="fa-IR" sz="2800" dirty="0" smtClean="0">
                <a:solidFill>
                  <a:srgbClr val="FF0000"/>
                </a:solidFill>
                <a:cs typeface="B Kamran" pitchFamily="2" charset="-78"/>
              </a:rPr>
              <a:t>واریس</a:t>
            </a:r>
            <a:r>
              <a:rPr lang="fa-IR" sz="2800" dirty="0" smtClean="0">
                <a:cs typeface="B Kamran" pitchFamily="2" charset="-78"/>
              </a:rPr>
              <a:t> و </a:t>
            </a:r>
            <a:r>
              <a:rPr lang="fa-IR" sz="2800" dirty="0" smtClean="0">
                <a:solidFill>
                  <a:srgbClr val="FF0000"/>
                </a:solidFill>
                <a:cs typeface="B Kamran" pitchFamily="2" charset="-78"/>
              </a:rPr>
              <a:t>پیشگیری از آسیب عروق</a:t>
            </a:r>
            <a:r>
              <a:rPr lang="fa-IR" sz="2800" dirty="0" smtClean="0">
                <a:cs typeface="B Kamran" pitchFamily="2" charset="-78"/>
              </a:rPr>
              <a:t>، اثرات</a:t>
            </a:r>
            <a:r>
              <a:rPr lang="fa-IR" sz="2800" dirty="0" smtClean="0">
                <a:solidFill>
                  <a:srgbClr val="FF0000"/>
                </a:solidFill>
                <a:cs typeface="B Kamran" pitchFamily="2" charset="-78"/>
              </a:rPr>
              <a:t> ضد التهاب</a:t>
            </a:r>
            <a:r>
              <a:rPr lang="fa-IR" sz="2800" dirty="0" smtClean="0">
                <a:cs typeface="B Kamran" pitchFamily="2" charset="-78"/>
              </a:rPr>
              <a:t> و خنثی نمودن </a:t>
            </a:r>
            <a:r>
              <a:rPr lang="fa-IR" sz="2800" dirty="0" smtClean="0">
                <a:solidFill>
                  <a:srgbClr val="FF0000"/>
                </a:solidFill>
                <a:cs typeface="B Kamran" pitchFamily="2" charset="-78"/>
              </a:rPr>
              <a:t>رادیکال های آزاد </a:t>
            </a:r>
            <a:r>
              <a:rPr lang="fa-IR" sz="2800" dirty="0" smtClean="0">
                <a:cs typeface="B Kamran" pitchFamily="2" charset="-78"/>
              </a:rPr>
              <a:t>کاربرد دارد</a:t>
            </a:r>
            <a:r>
              <a:rPr lang="en-US" sz="2800" dirty="0" smtClean="0">
                <a:cs typeface="B Kamran" pitchFamily="2" charset="-78"/>
              </a:rPr>
              <a:t>. </a:t>
            </a:r>
            <a:endParaRPr lang="fa-IR" sz="2800" dirty="0" smtClean="0">
              <a:cs typeface="B Kamran" pitchFamily="2" charset="-78"/>
            </a:endParaRPr>
          </a:p>
          <a:p>
            <a:pPr algn="just"/>
            <a:r>
              <a:rPr lang="fa-IR" sz="2800" dirty="0" smtClean="0">
                <a:cs typeface="B Kamran" pitchFamily="2" charset="-78"/>
              </a:rPr>
              <a:t>مهمترین مصرف این گیاه در نارسائی های مزمن عروقی تائید شده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در درمان التهاب عضلات صاف متعاقب صدمه و جراحی و جراحات دردناک مصرف می شود</a:t>
            </a:r>
            <a:r>
              <a:rPr lang="en-US" sz="2800" dirty="0" smtClean="0">
                <a:cs typeface="B Kamran" pitchFamily="2" charset="-78"/>
              </a:rPr>
              <a:t>.</a:t>
            </a:r>
          </a:p>
        </p:txBody>
      </p:sp>
      <p:pic>
        <p:nvPicPr>
          <p:cNvPr id="16386" name="Picture 2" descr="H:\jelodarian\teknesian daruE\Aesculus_hippocastanum_—_Flora_Batava_—_Volume_v12.jpg"/>
          <p:cNvPicPr>
            <a:picLocks noChangeAspect="1" noChangeArrowheads="1"/>
          </p:cNvPicPr>
          <p:nvPr/>
        </p:nvPicPr>
        <p:blipFill>
          <a:blip r:embed="rId2" cstate="print"/>
          <a:srcRect/>
          <a:stretch>
            <a:fillRect/>
          </a:stretch>
        </p:blipFill>
        <p:spPr bwMode="auto">
          <a:xfrm>
            <a:off x="214282" y="214290"/>
            <a:ext cx="3401579" cy="2600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8662" y="2071678"/>
            <a:ext cx="7772400" cy="4572032"/>
          </a:xfrm>
        </p:spPr>
        <p:txBody>
          <a:bodyPr>
            <a:normAutofit/>
          </a:bodyPr>
          <a:lstStyle/>
          <a:p>
            <a:pPr algn="just"/>
            <a:r>
              <a:rPr lang="fa-IR" sz="3000" dirty="0" smtClean="0">
                <a:cs typeface="B Kamran" pitchFamily="2" charset="-78"/>
              </a:rPr>
              <a:t>براساس آزمایشات به عمل آمده ، عصاره شاه بلوط هندی با اثرکاهش نفوذپذیری عروق و بهبود جریان برگشتی خون سیاهرگی وکاهش آنزیم های لیزوزومی ، مانع شکسته شدن موکوپلی ساکاریدهای دیواره مویرگها گردیده و از تشکیل کیسه های سیاهرگی هموروئید و واریس جلوگیری به عمل می آورد و با ممانعت از انتقال پروتئین ، الکترولیت ها و آب به فضای بین بافتی ، مانع تشکیل ادم در بافت ها می گردد</a:t>
            </a:r>
            <a:r>
              <a:rPr lang="en-US" sz="3000" dirty="0" smtClean="0">
                <a:cs typeface="B Kamran" pitchFamily="2" charset="-78"/>
              </a:rPr>
              <a:t> . </a:t>
            </a:r>
            <a:endParaRPr lang="fa-IR" sz="3000" dirty="0" smtClean="0">
              <a:cs typeface="B Kamran" pitchFamily="2" charset="-78"/>
            </a:endParaRPr>
          </a:p>
          <a:p>
            <a:pPr algn="just"/>
            <a:r>
              <a:rPr lang="fa-IR" sz="3000" dirty="0" smtClean="0">
                <a:cs typeface="B Kamran" pitchFamily="2" charset="-78"/>
              </a:rPr>
              <a:t>این عصاره با تقویت مویرگها و رگهای خونی نه تنها از ابتلا به بیماریهایی مانند واریس و هموروئید جلوگیری می نماید بلکه با بازسازی جراحات و التهابات عروق و استحکام دیواره رگهای ضعیف موجب تسریع در درمان می گردد</a:t>
            </a:r>
            <a:r>
              <a:rPr lang="en-US" sz="3000" dirty="0" smtClean="0">
                <a:cs typeface="B Kamran" pitchFamily="2" charset="-78"/>
              </a:rPr>
              <a:t> .</a:t>
            </a:r>
            <a:endParaRPr lang="fa-IR" sz="3000" dirty="0" smtClean="0">
              <a:cs typeface="B Kamran" pitchFamily="2" charset="-78"/>
            </a:endParaRPr>
          </a:p>
        </p:txBody>
      </p:sp>
      <p:pic>
        <p:nvPicPr>
          <p:cNvPr id="17410" name="Picture 2" descr="H:\jelodarian\teknesian daruE\شاه-بلوط.jpg"/>
          <p:cNvPicPr>
            <a:picLocks noChangeAspect="1" noChangeArrowheads="1"/>
          </p:cNvPicPr>
          <p:nvPr/>
        </p:nvPicPr>
        <p:blipFill>
          <a:blip r:embed="rId2" cstate="print"/>
          <a:srcRect/>
          <a:stretch>
            <a:fillRect/>
          </a:stretch>
        </p:blipFill>
        <p:spPr bwMode="auto">
          <a:xfrm>
            <a:off x="357158" y="285728"/>
            <a:ext cx="1857388" cy="1721870"/>
          </a:xfrm>
          <a:prstGeom prst="rect">
            <a:avLst/>
          </a:prstGeom>
          <a:noFill/>
        </p:spPr>
      </p:pic>
      <p:sp>
        <p:nvSpPr>
          <p:cNvPr id="5" name="Rectangle 4"/>
          <p:cNvSpPr/>
          <p:nvPr/>
        </p:nvSpPr>
        <p:spPr>
          <a:xfrm>
            <a:off x="4572000" y="285728"/>
            <a:ext cx="3714776" cy="1323439"/>
          </a:xfrm>
          <a:prstGeom prst="rect">
            <a:avLst/>
          </a:prstGeom>
        </p:spPr>
        <p:txBody>
          <a:bodyPr wrap="square">
            <a:spAutoFit/>
          </a:bodyPr>
          <a:lstStyle/>
          <a:p>
            <a:r>
              <a:rPr lang="fa-IR" sz="8000" b="1" dirty="0" smtClean="0">
                <a:solidFill>
                  <a:srgbClr val="C00000"/>
                </a:solidFill>
                <a:cs typeface="B Narenj" pitchFamily="2" charset="-78"/>
              </a:rPr>
              <a:t>مکانیسم اثر</a:t>
            </a:r>
            <a:endParaRPr lang="fa-IR" sz="8000" b="1" dirty="0">
              <a:cs typeface="B Narenj"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sp>
        <p:nvSpPr>
          <p:cNvPr id="3" name="Content Placeholder 2"/>
          <p:cNvSpPr>
            <a:spLocks noGrp="1"/>
          </p:cNvSpPr>
          <p:nvPr>
            <p:ph sz="quarter" idx="1"/>
          </p:nvPr>
        </p:nvSpPr>
        <p:spPr>
          <a:xfrm>
            <a:off x="3357554" y="357166"/>
            <a:ext cx="5557822" cy="5715008"/>
          </a:xfrm>
        </p:spPr>
        <p:txBody>
          <a:bodyPr>
            <a:normAutofit fontScale="85000" lnSpcReduction="10000"/>
          </a:bodyPr>
          <a:lstStyle/>
          <a:p>
            <a:pPr algn="just"/>
            <a:r>
              <a:rPr lang="en-US" sz="5700" i="1" dirty="0" smtClean="0">
                <a:solidFill>
                  <a:srgbClr val="C00000"/>
                </a:solidFill>
                <a:cs typeface="B Tabassom" pitchFamily="2" charset="-78"/>
              </a:rPr>
              <a:t>   </a:t>
            </a:r>
            <a:r>
              <a:rPr lang="fa-IR" sz="5700" i="1" dirty="0" smtClean="0">
                <a:solidFill>
                  <a:srgbClr val="C00000"/>
                </a:solidFill>
                <a:cs typeface="B Tabassom" pitchFamily="2" charset="-78"/>
              </a:rPr>
              <a:t>موارد منع مصرف</a:t>
            </a:r>
          </a:p>
          <a:p>
            <a:pPr algn="just"/>
            <a:r>
              <a:rPr lang="fa-IR" sz="3300" dirty="0" smtClean="0">
                <a:cs typeface="B Kamran" pitchFamily="2" charset="-78"/>
              </a:rPr>
              <a:t>مصرف آن در افراد با بیماری کلیوی مزمن توصیه نمی گردد</a:t>
            </a:r>
            <a:r>
              <a:rPr lang="en-US" sz="3300" dirty="0" smtClean="0">
                <a:cs typeface="B Kamran" pitchFamily="2" charset="-78"/>
              </a:rPr>
              <a:t> . </a:t>
            </a:r>
            <a:endParaRPr lang="fa-IR" sz="3300" dirty="0" smtClean="0">
              <a:cs typeface="B Kamran" pitchFamily="2" charset="-78"/>
            </a:endParaRPr>
          </a:p>
          <a:p>
            <a:pPr algn="just">
              <a:buNone/>
            </a:pPr>
            <a:r>
              <a:rPr lang="en-US" sz="3300" dirty="0" smtClean="0">
                <a:cs typeface="B Kamran" pitchFamily="2" charset="-78"/>
              </a:rPr>
              <a:t/>
            </a:r>
            <a:br>
              <a:rPr lang="en-US" sz="3300" dirty="0" smtClean="0">
                <a:cs typeface="B Kamran" pitchFamily="2" charset="-78"/>
              </a:rPr>
            </a:br>
            <a:r>
              <a:rPr lang="fa-IR" sz="3300" dirty="0" smtClean="0">
                <a:cs typeface="B Kamran" pitchFamily="2" charset="-78"/>
              </a:rPr>
              <a:t>به دلیل عدم اطلاعات کافی ، از این دارو در دوران بارداری ، شیردهی و کودکان زیر 12 سال استفاده نگردد</a:t>
            </a:r>
            <a:r>
              <a:rPr lang="en-US" sz="3300" dirty="0" smtClean="0">
                <a:cs typeface="B Kamran" pitchFamily="2" charset="-78"/>
              </a:rPr>
              <a:t> .</a:t>
            </a:r>
            <a:endParaRPr lang="fa-IR" sz="3300" dirty="0" smtClean="0">
              <a:cs typeface="B Kamran" pitchFamily="2" charset="-78"/>
            </a:endParaRPr>
          </a:p>
          <a:p>
            <a:pPr algn="just">
              <a:buNone/>
            </a:pPr>
            <a:endParaRPr lang="en-US" sz="2800" dirty="0" smtClean="0">
              <a:cs typeface="B Kamran" pitchFamily="2" charset="-78"/>
            </a:endParaRPr>
          </a:p>
          <a:p>
            <a:pPr algn="just"/>
            <a:r>
              <a:rPr lang="en-US" sz="5700" i="1" dirty="0" smtClean="0">
                <a:solidFill>
                  <a:srgbClr val="C00000"/>
                </a:solidFill>
                <a:cs typeface="B Tabassom" pitchFamily="2" charset="-78"/>
              </a:rPr>
              <a:t>   </a:t>
            </a:r>
            <a:r>
              <a:rPr lang="fa-IR" sz="5700" i="1" dirty="0" smtClean="0">
                <a:solidFill>
                  <a:srgbClr val="C00000"/>
                </a:solidFill>
                <a:cs typeface="B Tabassom" pitchFamily="2" charset="-78"/>
              </a:rPr>
              <a:t>نکات قابل توصيه</a:t>
            </a:r>
          </a:p>
          <a:p>
            <a:pPr algn="just">
              <a:buNone/>
            </a:pPr>
            <a:r>
              <a:rPr lang="fa-IR" sz="3300" dirty="0" smtClean="0">
                <a:cs typeface="B Kamran" pitchFamily="2" charset="-78"/>
              </a:rPr>
              <a:t>به‌علت وجود ساپونین باعث التهاب دستگاه گوارش می‌شود. این گیاه با داروهای ضدانعقادی مانند ترکیبات </a:t>
            </a:r>
            <a:r>
              <a:rPr lang="fa-IR" sz="3300" dirty="0" smtClean="0">
                <a:cs typeface="B Kamran" pitchFamily="2" charset="-78"/>
              </a:rPr>
              <a:t>کومارین </a:t>
            </a:r>
            <a:r>
              <a:rPr lang="fa-IR" sz="3300" dirty="0" smtClean="0">
                <a:cs typeface="B Kamran" pitchFamily="2" charset="-78"/>
              </a:rPr>
              <a:t>تداخل دارد و سایر عوارض جانبی گزارش‌شده با این گیاه شوک، گرفتگی عضلانی، تهوع، استفراغ و کهیر می‌باشد</a:t>
            </a:r>
            <a:r>
              <a:rPr lang="en-US" sz="3300" dirty="0" smtClean="0">
                <a:cs typeface="B Kamran" pitchFamily="2" charset="-78"/>
              </a:rPr>
              <a:t>.</a:t>
            </a:r>
            <a:endParaRPr lang="fa-IR" sz="3300" dirty="0" smtClean="0">
              <a:cs typeface="B Kamran" pitchFamily="2" charset="-78"/>
            </a:endParaRPr>
          </a:p>
          <a:p>
            <a:endParaRPr lang="fa-IR" sz="2800" dirty="0">
              <a:cs typeface="B Kamran" pitchFamily="2" charset="-78"/>
            </a:endParaRPr>
          </a:p>
        </p:txBody>
      </p:sp>
      <p:pic>
        <p:nvPicPr>
          <p:cNvPr id="4" name="Picture 3" descr="H:\jelodarian\teknesian daruE\Aesculus_hippocastanum(01).jpg"/>
          <p:cNvPicPr>
            <a:picLocks noChangeAspect="1" noChangeArrowheads="1"/>
          </p:cNvPicPr>
          <p:nvPr/>
        </p:nvPicPr>
        <p:blipFill>
          <a:blip r:embed="rId2" cstate="print"/>
          <a:srcRect/>
          <a:stretch>
            <a:fillRect/>
          </a:stretch>
        </p:blipFill>
        <p:spPr bwMode="auto">
          <a:xfrm>
            <a:off x="214282" y="1928802"/>
            <a:ext cx="3238523"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714348" y="285728"/>
          <a:ext cx="7772400" cy="3290316"/>
        </p:xfrm>
        <a:graphic>
          <a:graphicData uri="http://schemas.openxmlformats.org/drawingml/2006/table">
            <a:tbl>
              <a:tblPr rtl="1" firstRow="1" bandRow="1">
                <a:tableStyleId>{5C22544A-7EE6-4342-B048-85BDC9FD1C3A}</a:tableStyleId>
              </a:tblPr>
              <a:tblGrid>
                <a:gridCol w="4754530"/>
                <a:gridCol w="3017870"/>
              </a:tblGrid>
              <a:tr h="370840">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نام تجاری دارو</a:t>
                      </a:r>
                      <a:endParaRPr lang="en-US" sz="2100" dirty="0">
                        <a:latin typeface="Calibri"/>
                        <a:ea typeface="Calibri"/>
                        <a:cs typeface="B Lotus" pitchFamily="2" charset="-78"/>
                      </a:endParaRPr>
                    </a:p>
                  </a:txBody>
                  <a:tcPr marL="35983" marR="35983" marT="38100" marB="38100" anchor="ctr"/>
                </a:tc>
                <a:tc>
                  <a:txBody>
                    <a:bodyPr/>
                    <a:lstStyle/>
                    <a:p>
                      <a:pPr algn="ctr" rtl="1">
                        <a:lnSpc>
                          <a:spcPct val="115000"/>
                        </a:lnSpc>
                        <a:spcAft>
                          <a:spcPts val="0"/>
                        </a:spcAft>
                      </a:pPr>
                      <a:r>
                        <a:rPr lang="fa-IR" sz="2100" b="1" dirty="0">
                          <a:solidFill>
                            <a:srgbClr val="333333"/>
                          </a:solidFill>
                          <a:latin typeface="Calibri"/>
                          <a:ea typeface="Times New Roman"/>
                          <a:cs typeface="B Lotus" pitchFamily="2" charset="-78"/>
                        </a:rPr>
                        <a:t>تولیدکننده [</a:t>
                      </a:r>
                      <a:r>
                        <a:rPr lang="fa-IR" sz="2100" b="1" dirty="0" smtClean="0">
                          <a:solidFill>
                            <a:srgbClr val="333333"/>
                          </a:solidFill>
                          <a:latin typeface="Calibri"/>
                          <a:ea typeface="Times New Roman"/>
                          <a:cs typeface="B Lotus" pitchFamily="2" charset="-78"/>
                        </a:rPr>
                        <a:t>کشور</a:t>
                      </a:r>
                      <a:r>
                        <a:rPr lang="fa-IR" sz="2100" b="1" dirty="0">
                          <a:solidFill>
                            <a:srgbClr val="333333"/>
                          </a:solidFill>
                          <a:latin typeface="Times New Roman"/>
                          <a:ea typeface="Times New Roman"/>
                          <a:cs typeface="B Lotus" pitchFamily="2" charset="-78"/>
                        </a:rPr>
                        <a:t>]</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قرص فیتوون 50میلی گرم</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a:solidFill>
                            <a:srgbClr val="333333"/>
                          </a:solidFill>
                          <a:latin typeface="Calibri"/>
                          <a:ea typeface="Times New Roman"/>
                          <a:cs typeface="B Lotus" pitchFamily="2" charset="-78"/>
                        </a:rPr>
                        <a:t>داروسازی امین [ ایران ] </a:t>
                      </a:r>
                      <a:endParaRPr lang="en-US" sz="210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قرص روکشدار ونوویتال</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دینه ایران(مجتمع صنایع) [ ایران ] </a:t>
                      </a:r>
                      <a:endParaRPr lang="en-US" sz="2100" dirty="0">
                        <a:latin typeface="Calibri"/>
                        <a:ea typeface="Calibri"/>
                        <a:cs typeface="B Lotus" pitchFamily="2" charset="-78"/>
                      </a:endParaRPr>
                    </a:p>
                  </a:txBody>
                  <a:tcPr marL="35983" marR="35983" marT="38100" marB="38100" anchor="ctr"/>
                </a:tc>
              </a:tr>
              <a:tr h="370840">
                <a:tc>
                  <a:txBody>
                    <a:bodyPr/>
                    <a:lstStyle/>
                    <a:p>
                      <a:pPr algn="just" rtl="1">
                        <a:lnSpc>
                          <a:spcPct val="115000"/>
                        </a:lnSpc>
                        <a:spcAft>
                          <a:spcPts val="0"/>
                        </a:spcAft>
                      </a:pPr>
                      <a:r>
                        <a:rPr lang="fa-IR" sz="2100" dirty="0">
                          <a:solidFill>
                            <a:srgbClr val="000000"/>
                          </a:solidFill>
                          <a:latin typeface="Calibri"/>
                          <a:ea typeface="Times New Roman"/>
                          <a:cs typeface="B Lotus" pitchFamily="2" charset="-78"/>
                        </a:rPr>
                        <a:t>قرص </a:t>
                      </a:r>
                      <a:r>
                        <a:rPr lang="fa-IR" sz="2100" dirty="0" smtClean="0">
                          <a:solidFill>
                            <a:srgbClr val="000000"/>
                          </a:solidFill>
                          <a:latin typeface="Calibri"/>
                          <a:ea typeface="Times New Roman"/>
                          <a:cs typeface="B Lotus" pitchFamily="2" charset="-78"/>
                        </a:rPr>
                        <a:t>ونوگل: </a:t>
                      </a:r>
                      <a:r>
                        <a:rPr lang="fa-IR" sz="2000" dirty="0" smtClean="0">
                          <a:cs typeface="B Tabassom" pitchFamily="2" charset="-78"/>
                        </a:rPr>
                        <a:t>درمان واريس سطحي وعميق وريدي،ادم پاها،فليپ،برطرف کننده درد واحساس سنگيني ناشي از نارسايي مزمن وريدي ودرمان </a:t>
                      </a:r>
                      <a:r>
                        <a:rPr lang="fa-IR" sz="2000" smtClean="0">
                          <a:cs typeface="B Tabassom" pitchFamily="2" charset="-78"/>
                        </a:rPr>
                        <a:t>کمکي هموروئيد</a:t>
                      </a:r>
                      <a:endParaRPr lang="fa-IR" sz="2000" dirty="0" smtClean="0">
                        <a:cs typeface="B Tabassom" pitchFamily="2" charset="-78"/>
                      </a:endParaRPr>
                    </a:p>
                  </a:txBody>
                  <a:tcPr marL="35983" marR="35983" marT="38100" marB="38100" anchor="ctr"/>
                </a:tc>
                <a:tc>
                  <a:txBody>
                    <a:bodyPr/>
                    <a:lstStyle/>
                    <a:p>
                      <a:pPr algn="r" rtl="1">
                        <a:lnSpc>
                          <a:spcPct val="115000"/>
                        </a:lnSpc>
                        <a:spcAft>
                          <a:spcPts val="0"/>
                        </a:spcAft>
                      </a:pPr>
                      <a:r>
                        <a:rPr lang="fa-IR" sz="2100" dirty="0">
                          <a:solidFill>
                            <a:srgbClr val="333333"/>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5983" marR="35983" marT="38100" marB="38100" anchor="ctr"/>
                </a:tc>
              </a:tr>
              <a:tr h="370840">
                <a:tc>
                  <a:txBody>
                    <a:bodyPr/>
                    <a:lstStyle/>
                    <a:p>
                      <a:pPr algn="r" rtl="1">
                        <a:lnSpc>
                          <a:spcPct val="115000"/>
                        </a:lnSpc>
                        <a:spcAft>
                          <a:spcPts val="0"/>
                        </a:spcAft>
                      </a:pPr>
                      <a:r>
                        <a:rPr lang="fa-IR" sz="2100" dirty="0">
                          <a:solidFill>
                            <a:srgbClr val="000000"/>
                          </a:solidFill>
                          <a:latin typeface="Calibri"/>
                          <a:ea typeface="Times New Roman"/>
                          <a:cs typeface="B Lotus" pitchFamily="2" charset="-78"/>
                        </a:rPr>
                        <a:t>پماد ونوگل</a:t>
                      </a:r>
                      <a:endParaRPr lang="en-US" sz="21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2100" dirty="0">
                          <a:solidFill>
                            <a:srgbClr val="284775"/>
                          </a:solidFill>
                          <a:latin typeface="Calibri"/>
                          <a:ea typeface="Times New Roman"/>
                          <a:cs typeface="B Lotus" pitchFamily="2" charset="-78"/>
                        </a:rPr>
                        <a:t>داروسازی گل دارو [ ایران ] </a:t>
                      </a:r>
                      <a:endParaRPr lang="en-US" sz="2100" dirty="0">
                        <a:latin typeface="Calibri"/>
                        <a:ea typeface="Calibri"/>
                        <a:cs typeface="B Lotus" pitchFamily="2" charset="-78"/>
                      </a:endParaRPr>
                    </a:p>
                  </a:txBody>
                  <a:tcPr marL="35983" marR="35983" marT="38100" marB="38100" anchor="ctr"/>
                </a:tc>
              </a:tr>
            </a:tbl>
          </a:graphicData>
        </a:graphic>
      </p:graphicFrame>
      <p:pic>
        <p:nvPicPr>
          <p:cNvPr id="15362" name="Picture 2" descr="H:\jelodarian\teknesian daruE\فيتوون.jpg"/>
          <p:cNvPicPr>
            <a:picLocks noChangeAspect="1" noChangeArrowheads="1"/>
          </p:cNvPicPr>
          <p:nvPr/>
        </p:nvPicPr>
        <p:blipFill>
          <a:blip r:embed="rId2" cstate="print"/>
          <a:srcRect/>
          <a:stretch>
            <a:fillRect/>
          </a:stretch>
        </p:blipFill>
        <p:spPr bwMode="auto">
          <a:xfrm>
            <a:off x="7000892" y="4214818"/>
            <a:ext cx="1285884"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3" name="Picture 3" descr="H:\jelodarian\teknesian daruE\ونوگل.jpg"/>
          <p:cNvPicPr>
            <a:picLocks noChangeAspect="1" noChangeArrowheads="1"/>
          </p:cNvPicPr>
          <p:nvPr/>
        </p:nvPicPr>
        <p:blipFill>
          <a:blip r:embed="rId3" cstate="print"/>
          <a:srcRect t="10514" b="19392"/>
          <a:stretch>
            <a:fillRect/>
          </a:stretch>
        </p:blipFill>
        <p:spPr bwMode="auto">
          <a:xfrm>
            <a:off x="3643306" y="4500570"/>
            <a:ext cx="2238375"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descr="H:\jelodarian\teknesian daruE\5862.jpg"/>
          <p:cNvPicPr>
            <a:picLocks noChangeAspect="1" noChangeArrowheads="1"/>
          </p:cNvPicPr>
          <p:nvPr/>
        </p:nvPicPr>
        <p:blipFill>
          <a:blip r:embed="rId4" cstate="print"/>
          <a:srcRect t="15555" b="17778"/>
          <a:stretch>
            <a:fillRect/>
          </a:stretch>
        </p:blipFill>
        <p:spPr bwMode="auto">
          <a:xfrm>
            <a:off x="857224" y="4143380"/>
            <a:ext cx="1785950"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fa-IR"/>
          </a:p>
        </p:txBody>
      </p:sp>
      <p:sp>
        <p:nvSpPr>
          <p:cNvPr id="4" name="Title 3"/>
          <p:cNvSpPr>
            <a:spLocks noGrp="1"/>
          </p:cNvSpPr>
          <p:nvPr>
            <p:ph type="ctrTitle"/>
          </p:nvPr>
        </p:nvSpPr>
        <p:spPr/>
        <p:txBody>
          <a:bodyPr>
            <a:normAutofit/>
          </a:bodyPr>
          <a:lstStyle/>
          <a:p>
            <a:r>
              <a:rPr lang="fa-IR" sz="8000" dirty="0" smtClean="0">
                <a:solidFill>
                  <a:srgbClr val="002060"/>
                </a:solidFill>
                <a:cs typeface="B Arash" pitchFamily="2" charset="-78"/>
              </a:rPr>
              <a:t>داروهاي گياهي 2</a:t>
            </a:r>
            <a:endParaRPr lang="fa-IR" sz="8000" dirty="0">
              <a:solidFill>
                <a:srgbClr val="002060"/>
              </a:solidFill>
              <a:cs typeface="B Arash"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بادرنجبویه </a:t>
            </a:r>
            <a:endParaRPr lang="fa-IR" sz="2800" dirty="0">
              <a:cs typeface="B Kamran" pitchFamily="2" charset="-78"/>
            </a:endParaRPr>
          </a:p>
        </p:txBody>
      </p:sp>
      <p:sp>
        <p:nvSpPr>
          <p:cNvPr id="3" name="Content Placeholder 2"/>
          <p:cNvSpPr>
            <a:spLocks noGrp="1"/>
          </p:cNvSpPr>
          <p:nvPr>
            <p:ph sz="quarter" idx="1"/>
          </p:nvPr>
        </p:nvSpPr>
        <p:spPr/>
        <p:txBody>
          <a:bodyPr>
            <a:normAutofit fontScale="700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Melissa </a:t>
            </a:r>
            <a:r>
              <a:rPr lang="en-US" sz="2800" dirty="0" err="1" smtClean="0">
                <a:cs typeface="B Kamran" pitchFamily="2" charset="-78"/>
              </a:rPr>
              <a:t>Officinalis</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گیاه بادرنجبویه در پزشکی موارد مصرف متعددی دارد. بعضی از این موارد مصرف خوراکی عبارتند از: اضطراب، بی خوابی، سوء هاضمه، تهوع، نفخ، بیش فعالی،دیسمنوره، سردرد، دندان درد، عفونت، آلزایمر، روماتیسم، فشارخون بالا، کولیک</a:t>
            </a:r>
            <a:r>
              <a:rPr lang="en-US" sz="2800" dirty="0" smtClean="0">
                <a:cs typeface="B Kamran" pitchFamily="2" charset="-78"/>
              </a:rPr>
              <a:t> . </a:t>
            </a:r>
            <a:br>
              <a:rPr lang="en-US" sz="2800" dirty="0" smtClean="0">
                <a:cs typeface="B Kamran" pitchFamily="2" charset="-78"/>
              </a:rPr>
            </a:br>
            <a:r>
              <a:rPr lang="fa-IR" sz="2800" dirty="0" smtClean="0">
                <a:cs typeface="B Kamran" pitchFamily="2" charset="-78"/>
              </a:rPr>
              <a:t>مصرف تنفسی: در درمان آلزایمر</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موضعی: در درمان تبخال، کمرس زخم های جراحی(روغن های آروماتیک اثرات فوق العاده ای بر روی زخم ها دارند. از این جهت که این روغن ها اکسیژن ناچیزی دارند و باکتری های هوازی به اکسژن زیادی احتیاج دارند.)،بی حس کننده موضعی، نیش حشرات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مقدار مصرف</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چای/کپسول/پودر: 1.5 تا 4.5 گرم پودر خشک بصورت دم کرده 3 بار در روز</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کرم: عصاره 1 به 70 دو تا چهار بار در روز در محل ضایعه</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تنتور:1 تا 3 میلی لیتر 3 بار در روز</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عصاره غلیظ شده: 60 قطره روزانه</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اسانس: استنشاق</a:t>
            </a:r>
            <a:r>
              <a:rPr lang="en-US" sz="2800" dirty="0" smtClean="0">
                <a:cs typeface="B Kamran" pitchFamily="2" charset="-78"/>
              </a:rPr>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1474" y="285728"/>
          <a:ext cx="8322351" cy="5392597"/>
        </p:xfrm>
        <a:graphic>
          <a:graphicData uri="http://schemas.openxmlformats.org/drawingml/2006/table">
            <a:tbl>
              <a:tblPr rtl="1" firstRow="1" bandRow="1">
                <a:tableStyleId>{5C22544A-7EE6-4342-B048-85BDC9FD1C3A}</a:tableStyleId>
              </a:tblPr>
              <a:tblGrid>
                <a:gridCol w="5636077"/>
                <a:gridCol w="2686274"/>
              </a:tblGrid>
              <a:tr h="586182">
                <a:tc>
                  <a:txBody>
                    <a:bodyPr/>
                    <a:lstStyle/>
                    <a:p>
                      <a:pPr rtl="1"/>
                      <a:r>
                        <a:rPr lang="fa-IR" sz="2400" dirty="0" smtClean="0">
                          <a:cs typeface="B Lotus" pitchFamily="2" charset="-78"/>
                        </a:rPr>
                        <a:t>نام تجاري دارو</a:t>
                      </a:r>
                      <a:endParaRPr lang="fa-IR" sz="2400" dirty="0">
                        <a:cs typeface="B Lotus" pitchFamily="2" charset="-78"/>
                      </a:endParaRPr>
                    </a:p>
                  </a:txBody>
                  <a:tcPr/>
                </a:tc>
                <a:tc>
                  <a:txBody>
                    <a:bodyPr/>
                    <a:lstStyle/>
                    <a:p>
                      <a:pPr algn="ctr" rtl="1">
                        <a:lnSpc>
                          <a:spcPct val="115000"/>
                        </a:lnSpc>
                        <a:spcAft>
                          <a:spcPts val="0"/>
                        </a:spcAft>
                      </a:pPr>
                      <a:r>
                        <a:rPr lang="fa-IR" sz="2000" b="1" dirty="0">
                          <a:solidFill>
                            <a:srgbClr val="333333"/>
                          </a:solidFill>
                          <a:latin typeface="Calibri"/>
                          <a:ea typeface="Times New Roman"/>
                          <a:cs typeface="B Lotus" pitchFamily="2" charset="-78"/>
                        </a:rPr>
                        <a:t>تولیدکننده [</a:t>
                      </a:r>
                      <a:r>
                        <a:rPr lang="fa-IR" sz="2000" b="1" dirty="0" smtClean="0">
                          <a:solidFill>
                            <a:srgbClr val="333333"/>
                          </a:solidFill>
                          <a:latin typeface="Calibri"/>
                          <a:ea typeface="Times New Roman"/>
                          <a:cs typeface="B Lotus" pitchFamily="2" charset="-78"/>
                        </a:rPr>
                        <a:t>کشور</a:t>
                      </a:r>
                      <a:r>
                        <a:rPr lang="fa-IR" sz="2000" b="1" dirty="0" smtClean="0">
                          <a:solidFill>
                            <a:srgbClr val="333333"/>
                          </a:solidFill>
                          <a:latin typeface="Times New Roman"/>
                          <a:ea typeface="Times New Roman"/>
                          <a:cs typeface="B Lotus" pitchFamily="2" charset="-78"/>
                        </a:rPr>
                        <a:t>]</a:t>
                      </a:r>
                      <a:endParaRPr lang="en-US" sz="2000" dirty="0">
                        <a:latin typeface="Calibri"/>
                        <a:ea typeface="Calibri"/>
                        <a:cs typeface="B Lotus" pitchFamily="2" charset="-78"/>
                      </a:endParaRPr>
                    </a:p>
                  </a:txBody>
                  <a:tcPr marL="38100" marR="38100" marT="38100" marB="38100" anchor="ctr"/>
                </a:tc>
              </a:tr>
              <a:tr h="636985">
                <a:tc>
                  <a:txBody>
                    <a:bodyPr/>
                    <a:lstStyle/>
                    <a:p>
                      <a:pPr algn="r" rtl="1">
                        <a:lnSpc>
                          <a:spcPct val="115000"/>
                        </a:lnSpc>
                        <a:spcAft>
                          <a:spcPts val="0"/>
                        </a:spcAft>
                      </a:pPr>
                      <a:r>
                        <a:rPr lang="fa-IR" sz="2400" dirty="0">
                          <a:solidFill>
                            <a:srgbClr val="000000"/>
                          </a:solidFill>
                          <a:latin typeface="Calibri"/>
                          <a:ea typeface="Times New Roman"/>
                          <a:cs typeface="B Lotus" pitchFamily="2" charset="-78"/>
                        </a:rPr>
                        <a:t>کرم موضعی پپرسین 0.075</a:t>
                      </a:r>
                      <a:r>
                        <a:rPr lang="en-US" sz="2400" dirty="0">
                          <a:solidFill>
                            <a:srgbClr val="000000"/>
                          </a:solidFill>
                          <a:latin typeface="Times New Roman"/>
                          <a:ea typeface="Times New Roman"/>
                          <a:cs typeface="B Lotus" pitchFamily="2" charset="-78"/>
                        </a:rPr>
                        <a:t>%</a:t>
                      </a:r>
                      <a:endParaRPr lang="en-US" sz="24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000" dirty="0">
                          <a:solidFill>
                            <a:srgbClr val="333333"/>
                          </a:solidFill>
                          <a:latin typeface="Calibri"/>
                          <a:ea typeface="Times New Roman"/>
                          <a:cs typeface="B Lotus" pitchFamily="2" charset="-78"/>
                        </a:rPr>
                        <a:t>داروسازی ابوریحان [ ایران ] </a:t>
                      </a:r>
                      <a:endParaRPr lang="en-US" sz="2000" dirty="0">
                        <a:latin typeface="Calibri"/>
                        <a:ea typeface="Calibri"/>
                        <a:cs typeface="B Lotus" pitchFamily="2" charset="-78"/>
                      </a:endParaRPr>
                    </a:p>
                  </a:txBody>
                  <a:tcPr marL="38100" marR="38100" marT="38100" marB="38100" anchor="ctr"/>
                </a:tc>
              </a:tr>
              <a:tr h="636985">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fa-IR" sz="2400" dirty="0">
                          <a:solidFill>
                            <a:srgbClr val="000000"/>
                          </a:solidFill>
                          <a:latin typeface="Calibri"/>
                          <a:ea typeface="Times New Roman"/>
                          <a:cs typeface="B Lotus" pitchFamily="2" charset="-78"/>
                        </a:rPr>
                        <a:t>کرم کاپسایسین-ناژو 0.025</a:t>
                      </a:r>
                      <a:r>
                        <a:rPr lang="en-US" sz="2400" dirty="0" smtClean="0">
                          <a:solidFill>
                            <a:srgbClr val="000000"/>
                          </a:solidFill>
                          <a:latin typeface="Times New Roman"/>
                          <a:ea typeface="Times New Roman"/>
                          <a:cs typeface="B Lotus" pitchFamily="2" charset="-78"/>
                        </a:rPr>
                        <a:t>%</a:t>
                      </a:r>
                      <a:r>
                        <a:rPr lang="fa-IR" sz="2400" dirty="0" smtClean="0">
                          <a:solidFill>
                            <a:srgbClr val="000000"/>
                          </a:solidFill>
                          <a:latin typeface="Times New Roman"/>
                          <a:ea typeface="Times New Roman"/>
                          <a:cs typeface="B Lotus" pitchFamily="2" charset="-78"/>
                        </a:rPr>
                        <a:t>،</a:t>
                      </a:r>
                      <a:r>
                        <a:rPr lang="fa-IR" sz="2400" dirty="0" smtClean="0">
                          <a:solidFill>
                            <a:srgbClr val="000000"/>
                          </a:solidFill>
                          <a:latin typeface="Calibri"/>
                          <a:ea typeface="Times New Roman"/>
                          <a:cs typeface="B Lotus" pitchFamily="2" charset="-78"/>
                        </a:rPr>
                        <a:t> 0.075</a:t>
                      </a:r>
                      <a:r>
                        <a:rPr lang="en-US" sz="2400" dirty="0" smtClean="0">
                          <a:solidFill>
                            <a:srgbClr val="000000"/>
                          </a:solidFill>
                          <a:latin typeface="Times New Roman"/>
                          <a:ea typeface="Times New Roman"/>
                          <a:cs typeface="B Lotus" pitchFamily="2" charset="-78"/>
                        </a:rPr>
                        <a:t>%</a:t>
                      </a:r>
                      <a:endParaRPr lang="en-US" sz="2400" dirty="0" smtClean="0">
                        <a:latin typeface="Calibri"/>
                        <a:ea typeface="Calibri"/>
                        <a:cs typeface="B Lotus" pitchFamily="2" charset="-78"/>
                      </a:endParaRPr>
                    </a:p>
                    <a:p>
                      <a:pPr algn="r" rtl="1">
                        <a:lnSpc>
                          <a:spcPct val="115000"/>
                        </a:lnSpc>
                        <a:spcAft>
                          <a:spcPts val="0"/>
                        </a:spcAft>
                      </a:pPr>
                      <a:endParaRPr lang="en-US" sz="24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000" dirty="0">
                          <a:solidFill>
                            <a:srgbClr val="284775"/>
                          </a:solidFill>
                          <a:latin typeface="Calibri"/>
                          <a:ea typeface="Times New Roman"/>
                          <a:cs typeface="B Lotus" pitchFamily="2" charset="-78"/>
                        </a:rPr>
                        <a:t>داروسازی ایران ناژو [ ایران ] </a:t>
                      </a:r>
                      <a:endParaRPr lang="en-US" sz="2000" dirty="0">
                        <a:latin typeface="Calibri"/>
                        <a:ea typeface="Calibri"/>
                        <a:cs typeface="B Lotus" pitchFamily="2" charset="-78"/>
                      </a:endParaRPr>
                    </a:p>
                  </a:txBody>
                  <a:tcPr marL="38100" marR="38100" marT="38100" marB="38100" anchor="ctr"/>
                </a:tc>
              </a:tr>
              <a:tr h="1041451">
                <a:tc>
                  <a:txBody>
                    <a:bodyPr/>
                    <a:lstStyle/>
                    <a:p>
                      <a:pPr algn="r" rtl="1">
                        <a:lnSpc>
                          <a:spcPct val="115000"/>
                        </a:lnSpc>
                        <a:spcAft>
                          <a:spcPts val="0"/>
                        </a:spcAft>
                      </a:pPr>
                      <a:r>
                        <a:rPr lang="fa-IR" sz="2400" dirty="0">
                          <a:solidFill>
                            <a:srgbClr val="000000"/>
                          </a:solidFill>
                          <a:latin typeface="Calibri"/>
                          <a:ea typeface="Times New Roman"/>
                          <a:cs typeface="B Lotus" pitchFamily="2" charset="-78"/>
                        </a:rPr>
                        <a:t>اسپری بینی </a:t>
                      </a:r>
                      <a:r>
                        <a:rPr lang="fa-IR" sz="2400" dirty="0" smtClean="0">
                          <a:solidFill>
                            <a:srgbClr val="000000"/>
                          </a:solidFill>
                          <a:latin typeface="Calibri"/>
                          <a:ea typeface="Times New Roman"/>
                          <a:cs typeface="B Lotus" pitchFamily="2" charset="-78"/>
                        </a:rPr>
                        <a:t>آلرگل:</a:t>
                      </a:r>
                      <a:r>
                        <a:rPr lang="fa-IR" sz="2400" dirty="0" smtClean="0">
                          <a:cs typeface="B Kamran" pitchFamily="2" charset="-78"/>
                        </a:rPr>
                        <a:t>برطرف كننده حساسيت فصلي، آبريزش بيني، سردرد سينوسي، گرفتگي سينوسها و عطسه</a:t>
                      </a:r>
                      <a:endParaRPr lang="en-US" sz="2400" dirty="0" smtClean="0">
                        <a:cs typeface="B Kamran" pitchFamily="2" charset="-78"/>
                      </a:endParaRPr>
                    </a:p>
                    <a:p>
                      <a:pPr algn="r" rtl="1">
                        <a:lnSpc>
                          <a:spcPct val="115000"/>
                        </a:lnSpc>
                        <a:spcAft>
                          <a:spcPts val="0"/>
                        </a:spcAft>
                      </a:pPr>
                      <a:r>
                        <a:rPr lang="fa-IR" sz="2000" dirty="0" smtClean="0">
                          <a:cs typeface="B Tabassom" pitchFamily="2" charset="-78"/>
                        </a:rPr>
                        <a:t>كاپسائيسين، عصاره خشك گزنه ،اسانس رزماري، اسانس اكاليپتوس، منتول و ويتامين </a:t>
                      </a:r>
                      <a:r>
                        <a:rPr lang="en-US" sz="2000" dirty="0" smtClean="0">
                          <a:cs typeface="B Tabassom" pitchFamily="2" charset="-78"/>
                        </a:rPr>
                        <a:t>C</a:t>
                      </a:r>
                      <a:endParaRPr lang="en-US" sz="2000" dirty="0">
                        <a:latin typeface="Calibri"/>
                        <a:ea typeface="Calibri"/>
                        <a:cs typeface="B Tabassom" pitchFamily="2" charset="-78"/>
                      </a:endParaRPr>
                    </a:p>
                  </a:txBody>
                  <a:tcPr marL="38100" marR="38100" marT="38100" marB="38100" anchor="ctr"/>
                </a:tc>
                <a:tc>
                  <a:txBody>
                    <a:bodyPr/>
                    <a:lstStyle/>
                    <a:p>
                      <a:pPr algn="r" rtl="1">
                        <a:lnSpc>
                          <a:spcPct val="115000"/>
                        </a:lnSpc>
                        <a:spcAft>
                          <a:spcPts val="0"/>
                        </a:spcAft>
                      </a:pPr>
                      <a:r>
                        <a:rPr lang="fa-IR" sz="2000" dirty="0">
                          <a:solidFill>
                            <a:srgbClr val="284775"/>
                          </a:solidFill>
                          <a:latin typeface="Calibri"/>
                          <a:ea typeface="Times New Roman"/>
                          <a:cs typeface="B Lotus" pitchFamily="2" charset="-78"/>
                        </a:rPr>
                        <a:t>داروسازی گل دارو [ ایران ] </a:t>
                      </a:r>
                      <a:endParaRPr lang="en-US" sz="2000" dirty="0">
                        <a:latin typeface="Calibri"/>
                        <a:ea typeface="Calibri"/>
                        <a:cs typeface="B Lotus" pitchFamily="2" charset="-78"/>
                      </a:endParaRPr>
                    </a:p>
                  </a:txBody>
                  <a:tcPr marL="38100" marR="38100" marT="38100" marB="38100" anchor="ctr"/>
                </a:tc>
              </a:tr>
              <a:tr h="636985">
                <a:tc>
                  <a:txBody>
                    <a:bodyPr/>
                    <a:lstStyle/>
                    <a:p>
                      <a:pPr algn="r" rtl="1">
                        <a:lnSpc>
                          <a:spcPct val="115000"/>
                        </a:lnSpc>
                        <a:spcAft>
                          <a:spcPts val="0"/>
                        </a:spcAft>
                      </a:pPr>
                      <a:r>
                        <a:rPr lang="fa-IR" sz="2400">
                          <a:solidFill>
                            <a:srgbClr val="000000"/>
                          </a:solidFill>
                          <a:latin typeface="Calibri"/>
                          <a:ea typeface="Times New Roman"/>
                          <a:cs typeface="B Lotus" pitchFamily="2" charset="-78"/>
                        </a:rPr>
                        <a:t>پماد کاپسيان</a:t>
                      </a:r>
                      <a:endParaRPr lang="en-US" sz="240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000" dirty="0">
                          <a:solidFill>
                            <a:srgbClr val="333333"/>
                          </a:solidFill>
                          <a:latin typeface="Calibri"/>
                          <a:ea typeface="Times New Roman"/>
                          <a:cs typeface="B Lotus" pitchFamily="2" charset="-78"/>
                        </a:rPr>
                        <a:t>داروسازی گل دارو [ ایران ] </a:t>
                      </a:r>
                      <a:endParaRPr lang="en-US" sz="2000" dirty="0">
                        <a:latin typeface="Calibri"/>
                        <a:ea typeface="Calibri"/>
                        <a:cs typeface="B Lotus" pitchFamily="2" charset="-78"/>
                      </a:endParaRPr>
                    </a:p>
                  </a:txBody>
                  <a:tcPr marL="38100" marR="38100" marT="38100" marB="38100" anchor="ctr"/>
                </a:tc>
              </a:tr>
              <a:tr h="996509">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fa-IR" sz="2400" dirty="0">
                          <a:solidFill>
                            <a:srgbClr val="000000"/>
                          </a:solidFill>
                          <a:latin typeface="Calibri"/>
                          <a:ea typeface="Times New Roman"/>
                          <a:cs typeface="B Lotus" pitchFamily="2" charset="-78"/>
                        </a:rPr>
                        <a:t>کرم </a:t>
                      </a:r>
                      <a:r>
                        <a:rPr lang="fa-IR" sz="2400" dirty="0" smtClean="0">
                          <a:solidFill>
                            <a:srgbClr val="000000"/>
                          </a:solidFill>
                          <a:latin typeface="Calibri"/>
                          <a:ea typeface="Times New Roman"/>
                          <a:cs typeface="B Lotus" pitchFamily="2" charset="-78"/>
                        </a:rPr>
                        <a:t>کاپسایسین-مدیفارم </a:t>
                      </a:r>
                      <a:r>
                        <a:rPr lang="fa-IR" sz="2400" kern="1200" dirty="0" smtClean="0">
                          <a:solidFill>
                            <a:schemeClr val="dk1"/>
                          </a:solidFill>
                          <a:latin typeface="+mn-lt"/>
                          <a:ea typeface="+mn-ea"/>
                          <a:cs typeface="B Lotus" pitchFamily="2" charset="-78"/>
                        </a:rPr>
                        <a:t>0.025</a:t>
                      </a:r>
                      <a:r>
                        <a:rPr lang="en-US" sz="2400" kern="1200" dirty="0" smtClean="0">
                          <a:solidFill>
                            <a:schemeClr val="dk1"/>
                          </a:solidFill>
                          <a:latin typeface="+mn-lt"/>
                          <a:ea typeface="+mn-ea"/>
                          <a:cs typeface="B Lotus" pitchFamily="2" charset="-78"/>
                        </a:rPr>
                        <a:t>%</a:t>
                      </a:r>
                      <a:r>
                        <a:rPr lang="fa-IR" sz="2400" dirty="0" smtClean="0">
                          <a:solidFill>
                            <a:srgbClr val="000000"/>
                          </a:solidFill>
                          <a:latin typeface="Calibri"/>
                          <a:ea typeface="Times New Roman"/>
                          <a:cs typeface="B Lotus" pitchFamily="2" charset="-78"/>
                        </a:rPr>
                        <a:t>، </a:t>
                      </a:r>
                      <a:r>
                        <a:rPr lang="fa-IR" sz="2400" dirty="0">
                          <a:solidFill>
                            <a:srgbClr val="000000"/>
                          </a:solidFill>
                          <a:latin typeface="Calibri"/>
                          <a:ea typeface="Times New Roman"/>
                          <a:cs typeface="B Lotus" pitchFamily="2" charset="-78"/>
                        </a:rPr>
                        <a:t>0.75</a:t>
                      </a:r>
                      <a:r>
                        <a:rPr lang="en-US" sz="2400" dirty="0">
                          <a:solidFill>
                            <a:srgbClr val="000000"/>
                          </a:solidFill>
                          <a:latin typeface="Times New Roman"/>
                          <a:ea typeface="Times New Roman"/>
                          <a:cs typeface="B Lotus" pitchFamily="2" charset="-78"/>
                        </a:rPr>
                        <a:t>%</a:t>
                      </a:r>
                      <a:endParaRPr lang="en-US" sz="2400" dirty="0">
                        <a:latin typeface="Calibri"/>
                        <a:ea typeface="Calibri"/>
                        <a:cs typeface="B Lotus" pitchFamily="2" charset="-78"/>
                      </a:endParaRPr>
                    </a:p>
                  </a:txBody>
                  <a:tcPr marL="38100" marR="38100" marT="38100" marB="38100" anchor="ctr"/>
                </a:tc>
                <a:tc>
                  <a:txBody>
                    <a:bodyPr/>
                    <a:lstStyle/>
                    <a:p>
                      <a:pPr algn="r" rtl="1">
                        <a:lnSpc>
                          <a:spcPct val="115000"/>
                        </a:lnSpc>
                        <a:spcAft>
                          <a:spcPts val="0"/>
                        </a:spcAft>
                      </a:pPr>
                      <a:r>
                        <a:rPr lang="fa-IR" sz="2000" dirty="0">
                          <a:solidFill>
                            <a:srgbClr val="284775"/>
                          </a:solidFill>
                          <a:latin typeface="Calibri"/>
                          <a:ea typeface="Times New Roman"/>
                          <a:cs typeface="B Lotus" pitchFamily="2" charset="-78"/>
                        </a:rPr>
                        <a:t>داروسازی کیش مدیفارم [ ایران ] </a:t>
                      </a:r>
                      <a:endParaRPr lang="en-US" sz="2000" dirty="0">
                        <a:latin typeface="Calibri"/>
                        <a:ea typeface="Calibri"/>
                        <a:cs typeface="B Lotus" pitchFamily="2" charset="-78"/>
                      </a:endParaRPr>
                    </a:p>
                  </a:txBody>
                  <a:tcPr marL="38100" marR="38100" marT="38100" marB="38100" anchor="ct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sp>
        <p:nvSpPr>
          <p:cNvPr id="3" name="Content Placeholder 2"/>
          <p:cNvSpPr>
            <a:spLocks noGrp="1"/>
          </p:cNvSpPr>
          <p:nvPr>
            <p:ph sz="quarter" idx="1"/>
          </p:nvPr>
        </p:nvSpPr>
        <p:spPr/>
        <p:txBody>
          <a:bodyPr>
            <a:normAutofit/>
          </a:bodyPr>
          <a:lstStyle/>
          <a:p>
            <a:r>
              <a:rPr lang="fa-IR" sz="2800" dirty="0" smtClean="0">
                <a:cs typeface="B Kamran" pitchFamily="2" charset="-78"/>
              </a:rPr>
              <a:t> </a:t>
            </a:r>
            <a:endParaRPr lang="en-US" sz="2800" dirty="0" smtClean="0">
              <a:cs typeface="B Kamran" pitchFamily="2" charset="-78"/>
            </a:endParaRPr>
          </a:p>
          <a:p>
            <a:r>
              <a:rPr lang="en-US" sz="2800" dirty="0" smtClean="0">
                <a:cs typeface="B Kamran" pitchFamily="2" charset="-78"/>
              </a:rPr>
              <a:t>   </a:t>
            </a:r>
            <a:r>
              <a:rPr lang="fa-IR" sz="2800" dirty="0" smtClean="0">
                <a:cs typeface="B Kamran" pitchFamily="2" charset="-78"/>
              </a:rPr>
              <a:t>مکانیسم اثر</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قسمت های مورد استفاده گیاه: برگ، روغن برگ که محتوی سیترونلول، سیترال و سیترونلال به همین دلیل به روغن بادرنجبویه لیمون بالم نیز گفته می شود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ترکیبات شیمیایی آن: کافئیک اسید، انواع فلاونوئید، رزمارینیک اسید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111252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ژل ملیسان 5 گرمی</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گل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dirty="0">
                          <a:solidFill>
                            <a:srgbClr val="000000"/>
                          </a:solidFill>
                          <a:latin typeface="Calibri"/>
                          <a:ea typeface="Times New Roman"/>
                          <a:cs typeface="Times New Roman"/>
                        </a:rPr>
                        <a:t>ژل مليسان 30 گرمی</a:t>
                      </a:r>
                      <a:endParaRPr lang="en-US" sz="2800" dirty="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284775"/>
                          </a:solidFill>
                          <a:latin typeface="Calibri"/>
                          <a:ea typeface="Times New Roman"/>
                          <a:cs typeface="Times New Roman"/>
                        </a:rPr>
                        <a:t>داروسازی گل دارو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نعنا </a:t>
            </a:r>
            <a:endParaRPr lang="fa-IR" sz="2800" dirty="0">
              <a:cs typeface="B Kamran" pitchFamily="2" charset="-78"/>
            </a:endParaRPr>
          </a:p>
        </p:txBody>
      </p:sp>
      <p:sp>
        <p:nvSpPr>
          <p:cNvPr id="3" name="Content Placeholder 2"/>
          <p:cNvSpPr>
            <a:spLocks noGrp="1"/>
          </p:cNvSpPr>
          <p:nvPr>
            <p:ph sz="quarter" idx="1"/>
          </p:nvPr>
        </p:nvSpPr>
        <p:spPr/>
        <p:txBody>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دم‌کرده برگ نعنا را برای تقویت و رفع نفخ معده و روده مصرف می‌کنند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ضد اسپاسم و ضد نفخ</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بخور نعناع خاصیت ضدعفونی کنندگی دارد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2350008"/>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800" b="1">
                          <a:solidFill>
                            <a:srgbClr val="333333"/>
                          </a:solidFill>
                          <a:latin typeface="Calibri"/>
                          <a:ea typeface="Times New Roman"/>
                          <a:cs typeface="Times New Roman"/>
                        </a:rPr>
                        <a:t>نام تجاری دارو</a:t>
                      </a:r>
                      <a:endParaRPr lang="en-US" sz="32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800" b="1">
                          <a:solidFill>
                            <a:srgbClr val="333333"/>
                          </a:solidFill>
                          <a:latin typeface="Calibri"/>
                          <a:ea typeface="Times New Roman"/>
                          <a:cs typeface="Times New Roman"/>
                        </a:rPr>
                        <a:t>تولیدکننده [کشور</a:t>
                      </a:r>
                      <a:r>
                        <a:rPr lang="en-US" sz="1800" b="1">
                          <a:solidFill>
                            <a:srgbClr val="333333"/>
                          </a:solidFill>
                          <a:latin typeface="Times New Roman"/>
                          <a:ea typeface="Times New Roman"/>
                          <a:cs typeface="Arial"/>
                        </a:rPr>
                        <a:t>]</a:t>
                      </a:r>
                      <a:endParaRPr lang="en-US" sz="32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800">
                          <a:solidFill>
                            <a:srgbClr val="000000"/>
                          </a:solidFill>
                          <a:latin typeface="Calibri"/>
                          <a:ea typeface="Times New Roman"/>
                          <a:cs typeface="Times New Roman"/>
                        </a:rPr>
                        <a:t>قطره کارمینت</a:t>
                      </a:r>
                      <a:endParaRPr lang="en-US" sz="32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800">
                          <a:solidFill>
                            <a:srgbClr val="333333"/>
                          </a:solidFill>
                          <a:latin typeface="Calibri"/>
                          <a:ea typeface="Times New Roman"/>
                          <a:cs typeface="Times New Roman"/>
                        </a:rPr>
                        <a:t>داروسازی پور سینا [ ایران ] </a:t>
                      </a:r>
                      <a:endParaRPr lang="en-US" sz="32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800">
                          <a:solidFill>
                            <a:srgbClr val="000000"/>
                          </a:solidFill>
                          <a:latin typeface="Calibri"/>
                          <a:ea typeface="Times New Roman"/>
                          <a:cs typeface="Times New Roman"/>
                        </a:rPr>
                        <a:t>قطره پرسیکا</a:t>
                      </a:r>
                      <a:endParaRPr lang="en-US" sz="32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800">
                          <a:solidFill>
                            <a:srgbClr val="284775"/>
                          </a:solidFill>
                          <a:latin typeface="Calibri"/>
                          <a:ea typeface="Times New Roman"/>
                          <a:cs typeface="Times New Roman"/>
                        </a:rPr>
                        <a:t>داروسازی پور سینا [ ایران ] </a:t>
                      </a:r>
                      <a:endParaRPr lang="en-US" sz="32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800">
                          <a:solidFill>
                            <a:srgbClr val="000000"/>
                          </a:solidFill>
                          <a:latin typeface="Calibri"/>
                          <a:ea typeface="Times New Roman"/>
                          <a:cs typeface="Times New Roman"/>
                        </a:rPr>
                        <a:t>محلول استاپ اسنورینگ</a:t>
                      </a:r>
                      <a:endParaRPr lang="en-US" sz="32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800">
                          <a:solidFill>
                            <a:srgbClr val="333333"/>
                          </a:solidFill>
                          <a:latin typeface="Calibri"/>
                          <a:ea typeface="Times New Roman"/>
                          <a:cs typeface="Times New Roman"/>
                        </a:rPr>
                        <a:t>داروسازی گل دارو [ ایران ] </a:t>
                      </a:r>
                      <a:endParaRPr lang="en-US" sz="32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800">
                          <a:solidFill>
                            <a:srgbClr val="000000"/>
                          </a:solidFill>
                          <a:latin typeface="Calibri"/>
                          <a:ea typeface="Times New Roman"/>
                          <a:cs typeface="Times New Roman"/>
                        </a:rPr>
                        <a:t>قطره ضد نفخ</a:t>
                      </a:r>
                      <a:endParaRPr lang="en-US" sz="32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800">
                          <a:solidFill>
                            <a:srgbClr val="284775"/>
                          </a:solidFill>
                          <a:latin typeface="Calibri"/>
                          <a:ea typeface="Times New Roman"/>
                          <a:cs typeface="Times New Roman"/>
                        </a:rPr>
                        <a:t>داروسازی گیاه اسانس [ ایران ] </a:t>
                      </a:r>
                      <a:endParaRPr lang="en-US" sz="32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800">
                          <a:solidFill>
                            <a:srgbClr val="000000"/>
                          </a:solidFill>
                          <a:latin typeface="Calibri"/>
                          <a:ea typeface="Times New Roman"/>
                          <a:cs typeface="Times New Roman"/>
                        </a:rPr>
                        <a:t>ژل هات آیس</a:t>
                      </a:r>
                      <a:endParaRPr lang="en-US" sz="32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800" dirty="0">
                          <a:solidFill>
                            <a:srgbClr val="333333"/>
                          </a:solidFill>
                          <a:latin typeface="Calibri"/>
                          <a:ea typeface="Times New Roman"/>
                          <a:cs typeface="Times New Roman"/>
                        </a:rPr>
                        <a:t>داروسازی گیاه اسانس [ ایران ] </a:t>
                      </a:r>
                      <a:endParaRPr lang="en-US" sz="3200" dirty="0">
                        <a:latin typeface="Calibri"/>
                        <a:ea typeface="Calibri"/>
                        <a:cs typeface="Arial"/>
                      </a:endParaRPr>
                    </a:p>
                  </a:txBody>
                  <a:tcPr marL="35983" marR="35983" marT="38100" marB="3810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صبرزرد </a:t>
            </a:r>
            <a:endParaRPr lang="fa-IR" sz="2800" dirty="0">
              <a:cs typeface="B Kamran" pitchFamily="2" charset="-78"/>
            </a:endParaRPr>
          </a:p>
        </p:txBody>
      </p:sp>
      <p:sp>
        <p:nvSpPr>
          <p:cNvPr id="3" name="Content Placeholder 2"/>
          <p:cNvSpPr>
            <a:spLocks noGrp="1"/>
          </p:cNvSpPr>
          <p:nvPr>
            <p:ph sz="quarter" idx="1"/>
          </p:nvPr>
        </p:nvSpPr>
        <p:spPr/>
        <p:txBody>
          <a:bodyPr>
            <a:normAutofit fontScale="92500" lnSpcReduction="1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Aloe </a:t>
            </a:r>
            <a:r>
              <a:rPr lang="en-US" sz="2800" dirty="0" err="1" smtClean="0">
                <a:cs typeface="B Kamran" pitchFamily="2" charset="-78"/>
              </a:rPr>
              <a:t>vera</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این گیاه واجد ویژگی‌های مهم درمانی از جمله تقویت و تعدیل دستگاه ایمنی بدن در بیماری‌های التهابی و ویروسی ﴿مثل تبخال﴾، ترمیم زخم، ترمیم آسیب‌های ناشی از سوختگی و ضدالتهاب است. از جمله کاربردهای ژل آلوئه‌ورا، استفاده از آن در بیماری برگشت اسید معده به مری است. این بیماری به علت عدم کفایت اسفنکتر تحتانی مری ایجاد و برگشت محتویات اسیدی معده به مری بانی آسیب وارد آمدن به مخاط مری و نشانه‌هایی مانند سوزش سردل، سرفه‌های خشک، تنفس بدبو، خونریزی و زخم مری می‌شود. نحوه تاثیر ژل آلوئه‌ورا هنوز مشخص نیست</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148336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آلوئه ورا ماسیما فورزا</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en-US" sz="1600">
                          <a:solidFill>
                            <a:srgbClr val="333333"/>
                          </a:solidFill>
                          <a:latin typeface="Times New Roman"/>
                          <a:ea typeface="Times New Roman"/>
                          <a:cs typeface="Arial"/>
                        </a:rPr>
                        <a:t>ESI</a:t>
                      </a:r>
                      <a:r>
                        <a:rPr lang="fa-IR" sz="1600">
                          <a:solidFill>
                            <a:srgbClr val="333333"/>
                          </a:solidFill>
                          <a:latin typeface="Calibri"/>
                          <a:ea typeface="Times New Roman"/>
                          <a:cs typeface="Times New Roman"/>
                        </a:rPr>
                        <a:t> [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باریج آلوئه ورا</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باریج اسانس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آنتی رفلاکس-بی</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333333"/>
                          </a:solidFill>
                          <a:latin typeface="Calibri"/>
                          <a:ea typeface="Times New Roman"/>
                          <a:cs typeface="Times New Roman"/>
                        </a:rPr>
                        <a:t>داروسازی باریج اسانس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انار </a:t>
            </a:r>
            <a:endParaRPr lang="fa-IR" sz="2800" dirty="0">
              <a:cs typeface="B Kamran" pitchFamily="2" charset="-78"/>
            </a:endParaRPr>
          </a:p>
        </p:txBody>
      </p:sp>
      <p:sp>
        <p:nvSpPr>
          <p:cNvPr id="3" name="Content Placeholder 2"/>
          <p:cNvSpPr>
            <a:spLocks noGrp="1"/>
          </p:cNvSpPr>
          <p:nvPr>
            <p:ph sz="quarter" idx="1"/>
          </p:nvPr>
        </p:nvSpPr>
        <p:spPr/>
        <p:txBody>
          <a:bodyPr>
            <a:normAutofit fontScale="700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a:t>
            </a:r>
            <a:r>
              <a:rPr lang="en-US" sz="2800" dirty="0" err="1" smtClean="0">
                <a:cs typeface="B Kamran" pitchFamily="2" charset="-78"/>
              </a:rPr>
              <a:t>Punica</a:t>
            </a:r>
            <a:r>
              <a:rPr lang="en-US" sz="2800" dirty="0" smtClean="0">
                <a:cs typeface="B Kamran" pitchFamily="2" charset="-78"/>
              </a:rPr>
              <a:t> </a:t>
            </a:r>
            <a:r>
              <a:rPr lang="en-US" sz="2800" dirty="0" err="1" smtClean="0">
                <a:cs typeface="B Kamran" pitchFamily="2" charset="-78"/>
              </a:rPr>
              <a:t>granatum</a:t>
            </a:r>
            <a:r>
              <a:rPr lang="en-US" sz="2800" dirty="0" smtClean="0">
                <a:cs typeface="B Kamran" pitchFamily="2" charset="-78"/>
              </a:rPr>
              <a:t> </a:t>
            </a:r>
            <a:r>
              <a:rPr lang="fa-IR" sz="2800" dirty="0" smtClean="0">
                <a:cs typeface="B Kamran" pitchFamily="2" charset="-78"/>
              </a:rPr>
              <a:t>و</a:t>
            </a:r>
            <a:r>
              <a:rPr lang="en-US" sz="2800" dirty="0" smtClean="0">
                <a:cs typeface="B Kamran" pitchFamily="2" charset="-78"/>
              </a:rPr>
              <a:t> </a:t>
            </a:r>
            <a:r>
              <a:rPr lang="en-US" sz="2800" dirty="0" err="1" smtClean="0">
                <a:cs typeface="B Kamran" pitchFamily="2" charset="-78"/>
              </a:rPr>
              <a:t>Punica</a:t>
            </a:r>
            <a:r>
              <a:rPr lang="en-US" sz="2800" dirty="0" smtClean="0">
                <a:cs typeface="B Kamran" pitchFamily="2" charset="-78"/>
              </a:rPr>
              <a:t> </a:t>
            </a:r>
            <a:r>
              <a:rPr lang="en-US" sz="2800" dirty="0" err="1" smtClean="0">
                <a:cs typeface="B Kamran" pitchFamily="2" charset="-78"/>
              </a:rPr>
              <a:t>malus</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این گیاه به انگلیسی</a:t>
            </a:r>
            <a:r>
              <a:rPr lang="en-US" sz="2800" dirty="0" smtClean="0">
                <a:cs typeface="B Kamran" pitchFamily="2" charset="-78"/>
              </a:rPr>
              <a:t> Pomegranate </a:t>
            </a:r>
            <a:r>
              <a:rPr lang="fa-IR" sz="2800" dirty="0" smtClean="0">
                <a:cs typeface="B Kamran" pitchFamily="2" charset="-78"/>
              </a:rPr>
              <a:t>نامیده می شود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درخت انار بومی کشور ایران است و در هند، جنوب شرق آسیا و مناطق هیمالیا بطور طبیعی یافت می شود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انار دارای اثرات درمانی فوق العاده ای است. مهمترین اثرات درمانی انار مربوط به اثرات آنتی اکسیدان، آنتی کارسینوژن و ضدالتهابی آن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در درمان بیماری های قلبی عروقی، سرطان، دیابت، مشکلات جنسی، عفونت های باکتریال، آلزایمر، چاقی و حتی اثر اشتها آور</a:t>
            </a:r>
            <a:r>
              <a:rPr lang="en-US" sz="2800" dirty="0" smtClean="0">
                <a:cs typeface="B Kamran" pitchFamily="2" charset="-78"/>
              </a:rPr>
              <a:t>.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میوه‌ای است سرشار از ویتامین و به علت داشتن آهن و سایر عناصر دیگر دیرهضم می‌باشد.خوردن دانه‌های انار به مراتب بهتر از نوشیدن آب اناراست</a:t>
            </a:r>
            <a:r>
              <a:rPr lang="en-US" sz="2800" dirty="0" smtClean="0">
                <a:cs typeface="B Kamran" pitchFamily="2" charset="-78"/>
              </a:rPr>
              <a:t>. </a:t>
            </a:r>
            <a:r>
              <a:rPr lang="fa-IR" sz="2800" dirty="0" smtClean="0">
                <a:cs typeface="B Kamran" pitchFamily="2" charset="-78"/>
              </a:rPr>
              <a:t>انار میوه‌ای است که به آن خون‌ساز می‌گویند و به همین علت بهترین موقع برای مصرف آن صبح و قبل از صبحانه‌است. انار مقوی قلب، مفرح، دفع‌کننده چربی، ربّ انار، برگ انار در ضعف معده، کمی اشتها، تهوع، ضعف عمومی، تصفیه خون، خاصه در دختران جوان و دررفع میگرن مفید است. دانه‌های میوه جنگلی انار در معالجه اسهال بسیار موثر است</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sp>
        <p:nvSpPr>
          <p:cNvPr id="3" name="Content Placeholder 2"/>
          <p:cNvSpPr>
            <a:spLocks noGrp="1"/>
          </p:cNvSpPr>
          <p:nvPr>
            <p:ph sz="quarter" idx="1"/>
          </p:nvPr>
        </p:nvSpPr>
        <p:spPr/>
        <p:txBody>
          <a:bodyPr>
            <a:normAutofit fontScale="85000" lnSpcReduction="20000"/>
          </a:bodyPr>
          <a:lstStyle/>
          <a:p>
            <a:r>
              <a:rPr lang="en-US" sz="2800" dirty="0" smtClean="0">
                <a:cs typeface="B Kamran" pitchFamily="2" charset="-78"/>
              </a:rPr>
              <a:t>   </a:t>
            </a:r>
            <a:r>
              <a:rPr lang="fa-IR" sz="2800" dirty="0" smtClean="0">
                <a:cs typeface="B Kamran" pitchFamily="2" charset="-78"/>
              </a:rPr>
              <a:t>مکانیسم اثر</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بخش های مختلف انار محتوی مواد مختلف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آب انار:دارای آنتروسیانین ها،گلوکز، آسکوربیک اسید،الاژیک اسید،گالیک اسید،کافئیک اسید،کاتشین،کوئرستین، روتین، مینرال های فراوان و مقادیری آهن و اسیدهای آمینه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روغن هسته انار: 95 درصد پانیسیک اسید</a:t>
            </a:r>
            <a:r>
              <a:rPr lang="en-US" sz="2800" dirty="0" smtClean="0">
                <a:cs typeface="B Kamran" pitchFamily="2" charset="-78"/>
              </a:rPr>
              <a:t>(</a:t>
            </a:r>
            <a:r>
              <a:rPr lang="en-US" sz="2800" dirty="0" err="1" smtClean="0">
                <a:cs typeface="B Kamran" pitchFamily="2" charset="-78"/>
              </a:rPr>
              <a:t>punicic</a:t>
            </a:r>
            <a:r>
              <a:rPr lang="en-US" sz="2800" dirty="0" smtClean="0">
                <a:cs typeface="B Kamran" pitchFamily="2" charset="-78"/>
              </a:rPr>
              <a:t> acid)</a:t>
            </a:r>
            <a:r>
              <a:rPr lang="fa-IR" sz="2800" dirty="0" smtClean="0">
                <a:cs typeface="B Kamran" pitchFamily="2" charset="-78"/>
              </a:rPr>
              <a:t>، الاژیک اسید، و سایر اسیدهای چرب</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پوسته تازه: گالیک اسید و سایر اسیدهای چرب، کاتشین، کوئرستین، روتین و سایر فلاون ها و آنتوسیانیدها</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برگ انار: تانن(پونی کالین و پونی کافولین)، گیلکوزیدهای فلاون مانند لوتئولین</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گل انار: گالیک اسید، یورسولیک اسید، تری ترپنوئیدها</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ریشه و پوست انار:الاژیتانین ها مانند پونی کالین ، انواع مختلفی از آلکالوئید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خواص آنتی اکسیدانت انار عمدتا مربوط به الاژیک اسید می باشد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smtClean="0">
              <a:cs typeface="B Kamran"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111252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انار</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امین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اشتهاآور باریج</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284775"/>
                          </a:solidFill>
                          <a:latin typeface="Calibri"/>
                          <a:ea typeface="Times New Roman"/>
                          <a:cs typeface="Times New Roman"/>
                        </a:rPr>
                        <a:t>داروسازی باریج اسانس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آویشن شیرازی </a:t>
            </a:r>
            <a:endParaRPr lang="fa-IR" sz="2800" dirty="0">
              <a:cs typeface="B Kamran" pitchFamily="2" charset="-78"/>
            </a:endParaRPr>
          </a:p>
        </p:txBody>
      </p:sp>
      <p:sp>
        <p:nvSpPr>
          <p:cNvPr id="3" name="Content Placeholder 2"/>
          <p:cNvSpPr>
            <a:spLocks noGrp="1"/>
          </p:cNvSpPr>
          <p:nvPr>
            <p:ph sz="quarter" idx="1"/>
          </p:nvPr>
        </p:nvSpPr>
        <p:spPr/>
        <p:txBody>
          <a:bodyPr>
            <a:normAutofit fontScale="925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a:t>
            </a:r>
            <a:r>
              <a:rPr lang="en-US" sz="2800" dirty="0" err="1" smtClean="0">
                <a:cs typeface="B Kamran" pitchFamily="2" charset="-78"/>
              </a:rPr>
              <a:t>Zataria</a:t>
            </a:r>
            <a:r>
              <a:rPr lang="en-US" sz="2800" dirty="0" smtClean="0">
                <a:cs typeface="B Kamran" pitchFamily="2" charset="-78"/>
              </a:rPr>
              <a:t> </a:t>
            </a:r>
            <a:r>
              <a:rPr lang="en-US" sz="2800" dirty="0" err="1" smtClean="0">
                <a:cs typeface="B Kamran" pitchFamily="2" charset="-78"/>
              </a:rPr>
              <a:t>multiflora</a:t>
            </a:r>
            <a:r>
              <a:rPr lang="en-US" sz="2800" dirty="0" smtClean="0">
                <a:cs typeface="B Kamran" pitchFamily="2" charset="-78"/>
              </a:rPr>
              <a:t>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آویشن شیرازی گیاه بومی ایران است و در منابع معتبر کاربرد این گیاه در درمان سرفه و برونشیت تائید شده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اثرات آنتی باکتربای مخصوصا بر روی باکتری بروسلوز، استافیلوکوک آرئوس آشکاری دارد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در درمان اسپاسم های گوارشی، خونریزی زیاد در قاعدگی</a:t>
            </a:r>
            <a:r>
              <a:rPr lang="en-US" sz="2800" dirty="0" smtClean="0">
                <a:cs typeface="B Kamran" pitchFamily="2" charset="-78"/>
              </a:rPr>
              <a:t>(</a:t>
            </a:r>
            <a:r>
              <a:rPr lang="en-US" sz="2800" dirty="0" err="1" smtClean="0">
                <a:cs typeface="B Kamran" pitchFamily="2" charset="-78"/>
              </a:rPr>
              <a:t>Menorrhagia</a:t>
            </a:r>
            <a:r>
              <a:rPr lang="en-US" sz="2800" dirty="0" smtClean="0">
                <a:cs typeface="B Kamran" pitchFamily="2" charset="-78"/>
              </a:rPr>
              <a:t>) </a:t>
            </a:r>
            <a:r>
              <a:rPr lang="fa-IR" sz="2800" dirty="0" smtClean="0">
                <a:cs typeface="B Kamran" pitchFamily="2" charset="-78"/>
              </a:rPr>
              <a:t>و به عنوان ضدقارچ کاربرد دارد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p:txBody>
          <a:bodyPr/>
          <a:lstStyle/>
          <a:p>
            <a:pPr algn="just"/>
            <a:endParaRPr lang="fa-IR" dirty="0">
              <a:cs typeface="B Lotus" pitchFamily="2" charset="-78"/>
            </a:endParaRPr>
          </a:p>
        </p:txBody>
      </p:sp>
      <p:pic>
        <p:nvPicPr>
          <p:cNvPr id="1028" name="Picture 4" descr="H:\jelodarian\teknesian daruE\alergol Fa.png"/>
          <p:cNvPicPr>
            <a:picLocks noChangeAspect="1" noChangeArrowheads="1"/>
          </p:cNvPicPr>
          <p:nvPr/>
        </p:nvPicPr>
        <p:blipFill>
          <a:blip r:embed="rId2" cstate="print"/>
          <a:srcRect/>
          <a:stretch>
            <a:fillRect/>
          </a:stretch>
        </p:blipFill>
        <p:spPr bwMode="auto">
          <a:xfrm rot="21172799">
            <a:off x="666108" y="2309191"/>
            <a:ext cx="285752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H:\jelodarian\teknesian daruE\pictures\images.jpeg"/>
          <p:cNvPicPr>
            <a:picLocks noChangeAspect="1" noChangeArrowheads="1"/>
          </p:cNvPicPr>
          <p:nvPr/>
        </p:nvPicPr>
        <p:blipFill>
          <a:blip r:embed="rId3" cstate="print"/>
          <a:srcRect/>
          <a:stretch>
            <a:fillRect/>
          </a:stretch>
        </p:blipFill>
        <p:spPr bwMode="auto">
          <a:xfrm rot="921510">
            <a:off x="4804497" y="2777449"/>
            <a:ext cx="2847975" cy="1600200"/>
          </a:xfrm>
          <a:prstGeom prst="rect">
            <a:avLst/>
          </a:prstGeom>
          <a:ln>
            <a:noFill/>
          </a:ln>
          <a:effectLst>
            <a:softEdge rad="1125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74168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برنکوباریج</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333333"/>
                          </a:solidFill>
                          <a:latin typeface="Calibri"/>
                          <a:ea typeface="Times New Roman"/>
                          <a:cs typeface="Times New Roman"/>
                        </a:rPr>
                        <a:t>داروسازی باریج اسانس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آویشن </a:t>
            </a:r>
            <a:endParaRPr lang="fa-IR" sz="2800" dirty="0">
              <a:cs typeface="B Kamran" pitchFamily="2" charset="-78"/>
            </a:endParaRPr>
          </a:p>
        </p:txBody>
      </p:sp>
      <p:sp>
        <p:nvSpPr>
          <p:cNvPr id="3" name="Content Placeholder 2"/>
          <p:cNvSpPr>
            <a:spLocks noGrp="1"/>
          </p:cNvSpPr>
          <p:nvPr>
            <p:ph sz="quarter" idx="1"/>
          </p:nvPr>
        </p:nvSpPr>
        <p:spPr/>
        <p:txBody>
          <a:bodyPr>
            <a:normAutofit fontScale="925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Thymus </a:t>
            </a:r>
            <a:r>
              <a:rPr lang="en-US" sz="2800" dirty="0" err="1" smtClean="0">
                <a:cs typeface="B Kamran" pitchFamily="2" charset="-78"/>
              </a:rPr>
              <a:t>vulgaris</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نام انگلیسی گیاه</a:t>
            </a:r>
            <a:r>
              <a:rPr lang="en-US" sz="2800" dirty="0" smtClean="0">
                <a:cs typeface="B Kamran" pitchFamily="2" charset="-78"/>
              </a:rPr>
              <a:t>: garden thyme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گیاه آویشن برای درمان آسم، سرفه‌های خشک مکرر، آمفیزم و برونشیت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چای دم کرده آن را نیز برای درمان عفونت گوش میانی، نفخ و تهوع استفاده می‌کنند، عصاره آویشن حاوی ماده‌ای به نام «تیمول»است که برای بیماری آسم مفید است. حمام آویشن برای مبتلایان به دردهای عضلانی، مفصلی و روماتیسمی مفید است.پماد آویشن برای نیش و گزیدگی حشرات موثر است .در حاملگی مصرف این گیاه ممنوع است اما در دوران شیردهی منعی ندارد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370840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dirty="0">
                          <a:solidFill>
                            <a:srgbClr val="333333"/>
                          </a:solidFill>
                          <a:latin typeface="Calibri"/>
                          <a:ea typeface="Times New Roman"/>
                          <a:cs typeface="Times New Roman"/>
                        </a:rPr>
                        <a:t>نام تجاری دارو</a:t>
                      </a:r>
                      <a:endParaRPr lang="en-US" sz="2800" dirty="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dirty="0">
                          <a:solidFill>
                            <a:srgbClr val="000000"/>
                          </a:solidFill>
                          <a:latin typeface="Calibri"/>
                          <a:ea typeface="Times New Roman"/>
                          <a:cs typeface="Times New Roman"/>
                        </a:rPr>
                        <a:t>شربت تیمکس</a:t>
                      </a:r>
                      <a:endParaRPr lang="en-US" sz="2800" dirty="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ایران داروک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dirty="0">
                          <a:solidFill>
                            <a:srgbClr val="000000"/>
                          </a:solidFill>
                          <a:latin typeface="Calibri"/>
                          <a:ea typeface="Times New Roman"/>
                          <a:cs typeface="Times New Roman"/>
                        </a:rPr>
                        <a:t>شربت برونكلدين</a:t>
                      </a:r>
                      <a:endParaRPr lang="en-US" sz="2800" dirty="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سبز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dirty="0">
                          <a:solidFill>
                            <a:srgbClr val="000000"/>
                          </a:solidFill>
                          <a:latin typeface="Calibri"/>
                          <a:ea typeface="Times New Roman"/>
                          <a:cs typeface="Times New Roman"/>
                        </a:rPr>
                        <a:t>شربت دیاتوسین(رژیمی</a:t>
                      </a:r>
                      <a:r>
                        <a:rPr lang="en-US" sz="1600" dirty="0">
                          <a:solidFill>
                            <a:srgbClr val="000000"/>
                          </a:solidFill>
                          <a:latin typeface="Times New Roman"/>
                          <a:ea typeface="Times New Roman"/>
                          <a:cs typeface="Arial"/>
                        </a:rPr>
                        <a:t>)</a:t>
                      </a:r>
                      <a:endParaRPr lang="en-US" sz="2800" dirty="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333333"/>
                          </a:solidFill>
                          <a:latin typeface="Calibri"/>
                          <a:ea typeface="Times New Roman"/>
                          <a:cs typeface="Times New Roman"/>
                        </a:rPr>
                        <a:t>داروسازی گل دارو [ ایران ] </a:t>
                      </a:r>
                      <a:endParaRPr lang="en-US" sz="2800" dirty="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توسیان</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گل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توسیان اطفال</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گل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دروزیل با عسل</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گیاه اسانس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دروزیل</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گیاه اسانس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قطره دروزیل</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گیاه اسانس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تیمیان</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333333"/>
                          </a:solidFill>
                          <a:latin typeface="Calibri"/>
                          <a:ea typeface="Times New Roman"/>
                          <a:cs typeface="Times New Roman"/>
                        </a:rPr>
                        <a:t>داروسازی مینا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گل ساعتی </a:t>
            </a:r>
            <a:endParaRPr lang="fa-IR" sz="2800" dirty="0">
              <a:cs typeface="B Kamran" pitchFamily="2" charset="-78"/>
            </a:endParaRPr>
          </a:p>
        </p:txBody>
      </p:sp>
      <p:sp>
        <p:nvSpPr>
          <p:cNvPr id="3" name="Content Placeholder 2"/>
          <p:cNvSpPr>
            <a:spLocks noGrp="1"/>
          </p:cNvSpPr>
          <p:nvPr>
            <p:ph sz="quarter" idx="1"/>
          </p:nvPr>
        </p:nvSpPr>
        <p:spPr/>
        <p:txBody>
          <a:bodyPr>
            <a:normAutofit fontScale="700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 </a:t>
            </a:r>
            <a:r>
              <a:rPr lang="en-US" sz="2800" dirty="0" err="1" smtClean="0">
                <a:cs typeface="B Kamran" pitchFamily="2" charset="-78"/>
              </a:rPr>
              <a:t>Passiflora</a:t>
            </a:r>
            <a:r>
              <a:rPr lang="en-US" sz="2800" dirty="0" smtClean="0">
                <a:cs typeface="B Kamran" pitchFamily="2" charset="-78"/>
              </a:rPr>
              <a:t> </a:t>
            </a:r>
            <a:r>
              <a:rPr lang="en-US" sz="2800" dirty="0" err="1" smtClean="0">
                <a:cs typeface="B Kamran" pitchFamily="2" charset="-78"/>
              </a:rPr>
              <a:t>incarnata</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نام انگلیسی</a:t>
            </a:r>
            <a:r>
              <a:rPr lang="en-US" sz="2800" dirty="0" smtClean="0">
                <a:cs typeface="B Kamran" pitchFamily="2" charset="-78"/>
              </a:rPr>
              <a:t>: maypop </a:t>
            </a:r>
            <a:r>
              <a:rPr lang="fa-IR" sz="2800" dirty="0" smtClean="0">
                <a:cs typeface="B Kamran" pitchFamily="2" charset="-78"/>
              </a:rPr>
              <a:t>و</a:t>
            </a:r>
            <a:r>
              <a:rPr lang="en-US" sz="2800" dirty="0" smtClean="0">
                <a:cs typeface="B Kamran" pitchFamily="2" charset="-78"/>
              </a:rPr>
              <a:t> purple passionflower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مهمترین کاربرد گل ساعتی به عنوان آرامبخش و خواب آور همراه با سایر گیاهان مخصوصا برای اطفال کاربرد دارد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فراورده هایی به عنوان کاردیوتونیک از این گیاه در آلمان موجود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اضطراب: در درمان اضطراب خفیف تا متوسط موثر می‌باشد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بی‌خوابی: اثر خواب آوری ملایمی ‌دارد و روز بعد اختلال هشیاری برای فرد ایجاد نمیکند و بخصوص در روزهایی که فشارکاری و فکری زیاد بوده است، موثر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دردهای عصبی: در درمان دردهایی که منشاء عصبی دارند، موثر می‌باشد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گر گرفتگی: در درمان گرگرفتگی دوران یائسگی موثر می‌باشد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ترک اعتیاد: در مصرف توام با داروهای ترک اعتیاد باعث کاهش اضطراب، بی‌خوابی،اسپاسم عضلانی و دیگر علائم حین ترک اعتیاد می‌گردد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2800" dirty="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111252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محلول خوراکی سداسل</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اهورا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بی بی سد</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284775"/>
                          </a:solidFill>
                          <a:latin typeface="Calibri"/>
                          <a:ea typeface="Times New Roman"/>
                          <a:cs typeface="Times New Roman"/>
                        </a:rPr>
                        <a:t>داروسازی گل دارو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جین سنگ </a:t>
            </a:r>
            <a:endParaRPr lang="fa-IR" sz="2800" dirty="0">
              <a:cs typeface="B Kamran" pitchFamily="2" charset="-78"/>
            </a:endParaRPr>
          </a:p>
        </p:txBody>
      </p:sp>
      <p:sp>
        <p:nvSpPr>
          <p:cNvPr id="3" name="Content Placeholder 2"/>
          <p:cNvSpPr>
            <a:spLocks noGrp="1"/>
          </p:cNvSpPr>
          <p:nvPr>
            <p:ph sz="quarter" idx="1"/>
          </p:nvPr>
        </p:nvSpPr>
        <p:spPr/>
        <p:txBody>
          <a:bodyPr>
            <a:normAutofit fontScale="700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a:t>
            </a:r>
            <a:r>
              <a:rPr lang="en-US" sz="2800" dirty="0" err="1" smtClean="0">
                <a:cs typeface="B Kamran" pitchFamily="2" charset="-78"/>
              </a:rPr>
              <a:t>Panax</a:t>
            </a:r>
            <a:r>
              <a:rPr lang="en-US" sz="2800" dirty="0" smtClean="0">
                <a:cs typeface="B Kamran" pitchFamily="2" charset="-78"/>
              </a:rPr>
              <a:t> ginseng . </a:t>
            </a:r>
            <a:r>
              <a:rPr lang="fa-IR" sz="2800" dirty="0" smtClean="0">
                <a:cs typeface="B Kamran" pitchFamily="2" charset="-78"/>
              </a:rPr>
              <a:t>جنس های دیگر این گیاه مانند</a:t>
            </a:r>
            <a:r>
              <a:rPr lang="en-US" sz="2800" dirty="0" smtClean="0">
                <a:cs typeface="B Kamran" pitchFamily="2" charset="-78"/>
              </a:rPr>
              <a:t>: </a:t>
            </a:r>
            <a:r>
              <a:rPr lang="en-US" sz="2800" dirty="0" err="1" smtClean="0">
                <a:cs typeface="B Kamran" pitchFamily="2" charset="-78"/>
              </a:rPr>
              <a:t>Panax</a:t>
            </a:r>
            <a:r>
              <a:rPr lang="en-US" sz="2800" dirty="0" smtClean="0">
                <a:cs typeface="B Kamran" pitchFamily="2" charset="-78"/>
              </a:rPr>
              <a:t> </a:t>
            </a:r>
            <a:r>
              <a:rPr lang="en-US" sz="2800" dirty="0" err="1" smtClean="0">
                <a:cs typeface="B Kamran" pitchFamily="2" charset="-78"/>
              </a:rPr>
              <a:t>notoginseng</a:t>
            </a:r>
            <a:r>
              <a:rPr lang="en-US" sz="2800" dirty="0" smtClean="0">
                <a:cs typeface="B Kamran" pitchFamily="2" charset="-78"/>
              </a:rPr>
              <a:t> </a:t>
            </a:r>
            <a:r>
              <a:rPr lang="fa-IR" sz="2800" dirty="0" smtClean="0">
                <a:cs typeface="B Kamran" pitchFamily="2" charset="-78"/>
              </a:rPr>
              <a:t>و</a:t>
            </a:r>
            <a:r>
              <a:rPr lang="en-US" sz="2800" dirty="0" smtClean="0">
                <a:cs typeface="B Kamran" pitchFamily="2" charset="-78"/>
              </a:rPr>
              <a:t> </a:t>
            </a:r>
            <a:r>
              <a:rPr lang="en-US" sz="2800" dirty="0" err="1" smtClean="0">
                <a:cs typeface="B Kamran" pitchFamily="2" charset="-78"/>
              </a:rPr>
              <a:t>Panax</a:t>
            </a:r>
            <a:r>
              <a:rPr lang="en-US" sz="2800" dirty="0" smtClean="0">
                <a:cs typeface="B Kamran" pitchFamily="2" charset="-78"/>
              </a:rPr>
              <a:t> </a:t>
            </a:r>
            <a:r>
              <a:rPr lang="en-US" sz="2800" dirty="0" err="1" smtClean="0">
                <a:cs typeface="B Kamran" pitchFamily="2" charset="-78"/>
              </a:rPr>
              <a:t>bipinnatifidus</a:t>
            </a:r>
            <a:r>
              <a:rPr lang="en-US" sz="2800" dirty="0" smtClean="0">
                <a:cs typeface="B Kamran" pitchFamily="2" charset="-78"/>
              </a:rPr>
              <a:t> </a:t>
            </a:r>
            <a:r>
              <a:rPr lang="fa-IR" sz="2800" dirty="0" smtClean="0">
                <a:cs typeface="B Kamran" pitchFamily="2" charset="-78"/>
              </a:rPr>
              <a:t>می باشند. بیش از 11 گونه از این گیاه وجود دارد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اثرات درمانی زیر برای جینسینگ بیان شده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افزایش توان ذهنی، افزایش قدرت جسمانی، بهبود فعالیت حافظه افزایش شادابی و نشاط، افزایش قدرت تحمل و پایداری، از بین بردن استرس، مقابله با پیری و عوارض آن، تقویت سیستم ایمنی بدن تنظیم سوخت و ساز (متابولیسم</a:t>
            </a:r>
            <a:r>
              <a:rPr lang="en-US" sz="2800" dirty="0" smtClean="0">
                <a:cs typeface="B Kamran" pitchFamily="2" charset="-78"/>
              </a:rPr>
              <a:t>) </a:t>
            </a:r>
            <a:r>
              <a:rPr lang="fa-IR" sz="2800" dirty="0" smtClean="0">
                <a:cs typeface="B Kamran" pitchFamily="2" charset="-78"/>
              </a:rPr>
              <a:t>بدن، جلوگیری از سردرد، بهبود بی خوابی و بد خوابی، کاهش عوارض یائسگی، برطرف ساختن یا بهبود مشکلات جنسی، رفع خستگی، ضعف و بی حالی، افزایش قدرت سیستم قلبی و عروقی، تنظیم فشار خون (کاهش دهنده فشار خون در صورت بالا بودن آن و افزایش دهنده فشار خون در صورت پایین بودن آن</a:t>
            </a:r>
            <a:r>
              <a:rPr lang="en-US" sz="2800" dirty="0" smtClean="0">
                <a:cs typeface="B Kamran" pitchFamily="2" charset="-78"/>
              </a:rPr>
              <a:t>)</a:t>
            </a:r>
            <a:r>
              <a:rPr lang="fa-IR" sz="2800" dirty="0" smtClean="0">
                <a:cs typeface="B Kamran" pitchFamily="2" charset="-78"/>
              </a:rPr>
              <a:t>، تنظیم سطح قند، خون بدن مقابله با افسردگی، تقویت ‌کننده قوای عمومی بدن و به ‌ویژه تقویت ‌کننده توانایی جنسی مردان، کاهش میزان و شدت سرماخوردگی در فصل زمستان</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مطالعات مدرن امروزی بر روی خواص ضد سرطان، تنظیم قند خون، برطرف نمودن خستگی و تقویت ایمنی این گیاه متمرکز شده است</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714356"/>
            <a:ext cx="8229600" cy="4525963"/>
          </a:xfrm>
        </p:spPr>
        <p:txBody>
          <a:bodyPr>
            <a:normAutofit fontScale="70000" lnSpcReduction="20000"/>
          </a:bodyPr>
          <a:lstStyle/>
          <a:p>
            <a:r>
              <a:rPr lang="en-US" sz="2800" dirty="0" smtClean="0">
                <a:cs typeface="B Kamran" pitchFamily="2" charset="-78"/>
              </a:rPr>
              <a:t>   </a:t>
            </a:r>
            <a:r>
              <a:rPr lang="fa-IR" sz="2800" dirty="0" smtClean="0">
                <a:cs typeface="B Kamran" pitchFamily="2" charset="-78"/>
              </a:rPr>
              <a:t>مکانیسم اثر</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بخشهای مختلف این گیاه محتوی گیلکوزیدهای تری ترپن، یا ساپونین ها که با نام عمومی جین سنوزیدها شناخته می شوند. بسیاری از ترکیبات مختلف در این گیاه شناسائی شده است از جمله: آمینو اسیدها، آلکالوئیدها، فنل ها، پروتئین ها، پلی پپتیدها، ویتامین</a:t>
            </a:r>
            <a:r>
              <a:rPr lang="en-US" sz="2800" dirty="0" smtClean="0">
                <a:cs typeface="B Kamran" pitchFamily="2" charset="-78"/>
              </a:rPr>
              <a:t>B1 , B2</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r>
              <a:rPr lang="en-US" sz="2800" dirty="0" smtClean="0">
                <a:cs typeface="B Kamran" pitchFamily="2" charset="-78"/>
              </a:rPr>
              <a:t>   </a:t>
            </a:r>
            <a:r>
              <a:rPr lang="fa-IR" sz="2800" dirty="0" smtClean="0">
                <a:cs typeface="B Kamran" pitchFamily="2" charset="-78"/>
              </a:rPr>
              <a:t>موارد منع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به علت عدم وجود مطالعات کافی مصرف این گیاه در حاملگی و شیردهی منع مصرف دارد. با توجه به این که مواردی از تراتوژنیسیته در موش دیده شده ولی تا کنون در مورد انسان گزارش نشده است</a:t>
            </a:r>
            <a:r>
              <a:rPr lang="en-US" sz="2800" dirty="0" smtClean="0">
                <a:cs typeface="B Kamran" pitchFamily="2" charset="-78"/>
              </a:rPr>
              <a:t>.</a:t>
            </a:r>
            <a:endParaRPr lang="fa-IR" sz="2800" dirty="0" smtClean="0">
              <a:cs typeface="B Kamran" pitchFamily="2" charset="-78"/>
            </a:endParaRPr>
          </a:p>
          <a:p>
            <a:r>
              <a:rPr lang="en-US" sz="2800" dirty="0" smtClean="0">
                <a:cs typeface="B Kamran" pitchFamily="2" charset="-78"/>
              </a:rPr>
              <a:t>   </a:t>
            </a:r>
            <a:r>
              <a:rPr lang="fa-IR" sz="2800" dirty="0" smtClean="0">
                <a:cs typeface="B Kamran" pitchFamily="2" charset="-78"/>
              </a:rPr>
              <a:t>عوارض جانبي</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مصرف مقادیر زیاد این گیاه ممکن است باعث افزایش فشارخون،سردرد، بی خوابی، اسهال و راش های پوستی ایجاد کند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222504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dirty="0">
                          <a:solidFill>
                            <a:srgbClr val="333333"/>
                          </a:solidFill>
                          <a:latin typeface="Calibri"/>
                          <a:ea typeface="Times New Roman"/>
                          <a:cs typeface="Times New Roman"/>
                        </a:rPr>
                        <a:t>نام تجاری دارو</a:t>
                      </a:r>
                      <a:endParaRPr lang="en-US" sz="2800" dirty="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هراکلس</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ایران داروک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dirty="0">
                          <a:solidFill>
                            <a:srgbClr val="000000"/>
                          </a:solidFill>
                          <a:latin typeface="Calibri"/>
                          <a:ea typeface="Times New Roman"/>
                          <a:cs typeface="Times New Roman"/>
                        </a:rPr>
                        <a:t>كپسول لاوويگ</a:t>
                      </a:r>
                      <a:endParaRPr lang="en-US" sz="2800" dirty="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284775"/>
                          </a:solidFill>
                          <a:latin typeface="Calibri"/>
                          <a:ea typeface="Times New Roman"/>
                          <a:cs typeface="Times New Roman"/>
                        </a:rPr>
                        <a:t>داروسازی سبز دارو [ ایران ] </a:t>
                      </a:r>
                      <a:endParaRPr lang="en-US" sz="2800" dirty="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400">
                          <a:solidFill>
                            <a:srgbClr val="000000"/>
                          </a:solidFill>
                          <a:latin typeface="Calibri"/>
                          <a:ea typeface="Times New Roman"/>
                          <a:cs typeface="Times New Roman"/>
                        </a:rPr>
                        <a:t>شربت تونیک جین سین</a:t>
                      </a:r>
                      <a:endParaRPr lang="en-US" sz="24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400">
                          <a:solidFill>
                            <a:srgbClr val="333333"/>
                          </a:solidFill>
                          <a:latin typeface="Calibri"/>
                          <a:ea typeface="Times New Roman"/>
                          <a:cs typeface="Times New Roman"/>
                        </a:rPr>
                        <a:t>داروسازی گل دارو [ ایران ] </a:t>
                      </a:r>
                      <a:endParaRPr lang="en-US" sz="24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400">
                          <a:solidFill>
                            <a:srgbClr val="000000"/>
                          </a:solidFill>
                          <a:latin typeface="Calibri"/>
                          <a:ea typeface="Times New Roman"/>
                          <a:cs typeface="Times New Roman"/>
                        </a:rPr>
                        <a:t>کپسول جين سين</a:t>
                      </a:r>
                      <a:endParaRPr lang="en-US" sz="24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400">
                          <a:solidFill>
                            <a:srgbClr val="284775"/>
                          </a:solidFill>
                          <a:latin typeface="Calibri"/>
                          <a:ea typeface="Times New Roman"/>
                          <a:cs typeface="Times New Roman"/>
                        </a:rPr>
                        <a:t>داروسازی گل دارو [ ایران ] </a:t>
                      </a:r>
                      <a:endParaRPr lang="en-US" sz="24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400">
                          <a:solidFill>
                            <a:srgbClr val="000000"/>
                          </a:solidFill>
                          <a:latin typeface="Calibri"/>
                          <a:ea typeface="Times New Roman"/>
                          <a:cs typeface="Times New Roman"/>
                        </a:rPr>
                        <a:t>کپسول روجینسینگ 500 میلی گرم</a:t>
                      </a:r>
                      <a:endParaRPr lang="en-US" sz="24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400" dirty="0">
                          <a:solidFill>
                            <a:srgbClr val="333333"/>
                          </a:solidFill>
                          <a:latin typeface="Calibri"/>
                          <a:ea typeface="Times New Roman"/>
                          <a:cs typeface="Times New Roman"/>
                        </a:rPr>
                        <a:t>شرکت داروسازی قائم دارو [ ایران ] </a:t>
                      </a:r>
                      <a:endParaRPr lang="en-US" sz="2400" dirty="0">
                        <a:latin typeface="Calibri"/>
                        <a:ea typeface="Calibri"/>
                        <a:cs typeface="Arial"/>
                      </a:endParaRPr>
                    </a:p>
                  </a:txBody>
                  <a:tcPr marL="35983" marR="35983" marT="38100" marB="38100" anchor="ct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برگ سنا </a:t>
            </a:r>
            <a:endParaRPr lang="fa-IR" sz="2800" dirty="0">
              <a:cs typeface="B Kamran" pitchFamily="2" charset="-78"/>
            </a:endParaRPr>
          </a:p>
        </p:txBody>
      </p:sp>
      <p:sp>
        <p:nvSpPr>
          <p:cNvPr id="3" name="Content Placeholder 2"/>
          <p:cNvSpPr>
            <a:spLocks noGrp="1"/>
          </p:cNvSpPr>
          <p:nvPr>
            <p:ph sz="quarter" idx="1"/>
          </p:nvPr>
        </p:nvSpPr>
        <p:spPr/>
        <p:txBody>
          <a:bodyPr>
            <a:normAutofit fontScale="700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Cassia </a:t>
            </a:r>
            <a:r>
              <a:rPr lang="en-US" sz="2800" dirty="0" err="1" smtClean="0">
                <a:cs typeface="B Kamran" pitchFamily="2" charset="-78"/>
              </a:rPr>
              <a:t>Angustifolia</a:t>
            </a:r>
            <a:r>
              <a:rPr lang="en-US" sz="2800" dirty="0" smtClean="0">
                <a:cs typeface="B Kamran" pitchFamily="2" charset="-78"/>
              </a:rPr>
              <a:t>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برگ وتخم سنا به عنوان ملین بصورت پودر یا چای مصرف می شود. ضمناً در درمان یبوست های مزمن كاربرد دارد. همچنین دارای خاصیت مدر،تسكین دهنده اضطراب وآسم،بواسیر ودرمان خارش های پوستی می باشد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r>
              <a:rPr lang="fa-IR" sz="2800" dirty="0" smtClean="0">
                <a:cs typeface="B Kamran" pitchFamily="2" charset="-78"/>
              </a:rPr>
              <a:t> </a:t>
            </a:r>
            <a:endParaRPr lang="en-US" sz="2800" dirty="0" smtClean="0">
              <a:cs typeface="B Kamran" pitchFamily="2" charset="-78"/>
            </a:endParaRPr>
          </a:p>
          <a:p>
            <a:r>
              <a:rPr lang="en-US" sz="2800" dirty="0" smtClean="0">
                <a:cs typeface="B Kamran" pitchFamily="2" charset="-78"/>
              </a:rPr>
              <a:t>   </a:t>
            </a:r>
            <a:r>
              <a:rPr lang="fa-IR" sz="2800" dirty="0" smtClean="0">
                <a:cs typeface="B Kamran" pitchFamily="2" charset="-78"/>
              </a:rPr>
              <a:t>مکانیسم اثر</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سنوزیدها</a:t>
            </a:r>
            <a:r>
              <a:rPr lang="en-US" sz="2800" dirty="0" smtClean="0">
                <a:cs typeface="B Kamran" pitchFamily="2" charset="-78"/>
              </a:rPr>
              <a:t>(</a:t>
            </a:r>
            <a:r>
              <a:rPr lang="en-US" sz="2800" dirty="0" err="1" smtClean="0">
                <a:cs typeface="B Kamran" pitchFamily="2" charset="-78"/>
              </a:rPr>
              <a:t>sennosides</a:t>
            </a:r>
            <a:r>
              <a:rPr lang="en-US" sz="2800" dirty="0" smtClean="0">
                <a:cs typeface="B Kamran" pitchFamily="2" charset="-78"/>
              </a:rPr>
              <a:t>) </a:t>
            </a:r>
            <a:r>
              <a:rPr lang="fa-IR" sz="2800" dirty="0" smtClean="0">
                <a:cs typeface="B Kamran" pitchFamily="2" charset="-78"/>
              </a:rPr>
              <a:t>و سایر آنتروکینون های موجود در گیاه سنا عامل اصلی اثر ملین آن است</a:t>
            </a:r>
            <a:r>
              <a:rPr lang="en-US" sz="2800" dirty="0" smtClean="0">
                <a:cs typeface="B Kamran" pitchFamily="2" charset="-78"/>
              </a:rPr>
              <a:t>. </a:t>
            </a:r>
            <a:r>
              <a:rPr lang="fa-IR" sz="2800" dirty="0" smtClean="0">
                <a:cs typeface="B Kamran" pitchFamily="2" charset="-78"/>
              </a:rPr>
              <a:t>سنوزیدها حرکات گوارش را افزایش می دهند. و آنتروکینون ها باعث تحریک دیواره روده و رفلاکس گوارش می شوند</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296672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سنالاکس</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ایران داروک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سنا-گراف</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ایران داروک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سی لاکس</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دینه ایران(مجتمع صنایع)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كپسول لاكس فول</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سبز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روکشدا سنالین 7.5</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گل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سناگل</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گل دارو [ ایران ] </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کپسول رولاکس</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333333"/>
                          </a:solidFill>
                          <a:latin typeface="Calibri"/>
                          <a:ea typeface="Times New Roman"/>
                          <a:cs typeface="Times New Roman"/>
                        </a:rPr>
                        <a:t>شرکت داروسازی قائم دارو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00042"/>
            <a:ext cx="7772400" cy="1143000"/>
          </a:xfrm>
        </p:spPr>
        <p:txBody>
          <a:bodyPr>
            <a:noAutofit/>
          </a:bodyPr>
          <a:lstStyle/>
          <a:p>
            <a:pPr algn="r"/>
            <a:r>
              <a:rPr lang="fa-IR" sz="8800" b="1" dirty="0" smtClean="0">
                <a:solidFill>
                  <a:srgbClr val="C00000"/>
                </a:solidFill>
                <a:cs typeface="B Narenj" pitchFamily="2" charset="-78"/>
              </a:rPr>
              <a:t>اوکالیپتوس</a:t>
            </a:r>
            <a:r>
              <a:rPr lang="fa-IR" sz="8800" dirty="0" smtClean="0">
                <a:solidFill>
                  <a:srgbClr val="C00000"/>
                </a:solidFill>
                <a:cs typeface="B Narenj" pitchFamily="2" charset="-78"/>
              </a:rPr>
              <a:t> </a:t>
            </a:r>
            <a:endParaRPr lang="fa-IR" sz="8800" dirty="0">
              <a:solidFill>
                <a:srgbClr val="C00000"/>
              </a:solidFill>
              <a:cs typeface="B Narenj" pitchFamily="2" charset="-78"/>
            </a:endParaRPr>
          </a:p>
        </p:txBody>
      </p:sp>
      <p:sp>
        <p:nvSpPr>
          <p:cNvPr id="3" name="Content Placeholder 2"/>
          <p:cNvSpPr>
            <a:spLocks noGrp="1"/>
          </p:cNvSpPr>
          <p:nvPr>
            <p:ph sz="quarter" idx="1"/>
          </p:nvPr>
        </p:nvSpPr>
        <p:spPr>
          <a:xfrm>
            <a:off x="714348" y="2000240"/>
            <a:ext cx="8129590" cy="4857760"/>
          </a:xfrm>
        </p:spPr>
        <p:txBody>
          <a:bodyPr>
            <a:normAutofit fontScale="47500" lnSpcReduction="20000"/>
          </a:bodyPr>
          <a:lstStyle/>
          <a:p>
            <a:pPr algn="just"/>
            <a:endParaRPr lang="fa-IR" sz="4000" dirty="0" smtClean="0">
              <a:cs typeface="B Kamran" pitchFamily="2" charset="-78"/>
            </a:endParaRPr>
          </a:p>
          <a:p>
            <a:pPr algn="just"/>
            <a:r>
              <a:rPr lang="fa-IR" sz="7000" dirty="0" smtClean="0">
                <a:cs typeface="B Kamran" pitchFamily="2" charset="-78"/>
              </a:rPr>
              <a:t>نام </a:t>
            </a:r>
            <a:r>
              <a:rPr lang="fa-IR" sz="7000" dirty="0">
                <a:cs typeface="B Kamran" pitchFamily="2" charset="-78"/>
              </a:rPr>
              <a:t>علمی گیاه</a:t>
            </a:r>
            <a:r>
              <a:rPr lang="en-US" sz="7000" dirty="0">
                <a:cs typeface="B Kamran" pitchFamily="2" charset="-78"/>
              </a:rPr>
              <a:t> </a:t>
            </a:r>
            <a:endParaRPr lang="en-US" sz="7000" dirty="0" smtClean="0">
              <a:cs typeface="B Kamran" pitchFamily="2" charset="-78"/>
            </a:endParaRPr>
          </a:p>
          <a:p>
            <a:pPr algn="just"/>
            <a:r>
              <a:rPr lang="en-US" sz="5000" dirty="0" smtClean="0">
                <a:cs typeface="B Kamran" pitchFamily="2" charset="-78"/>
              </a:rPr>
              <a:t>: </a:t>
            </a:r>
            <a:r>
              <a:rPr lang="en-US" sz="6000" dirty="0">
                <a:cs typeface="B Kamran" pitchFamily="2" charset="-78"/>
              </a:rPr>
              <a:t>Eucalyptus </a:t>
            </a:r>
            <a:r>
              <a:rPr lang="en-US" sz="6000" dirty="0" err="1">
                <a:cs typeface="B Kamran" pitchFamily="2" charset="-78"/>
              </a:rPr>
              <a:t>spp</a:t>
            </a:r>
            <a:r>
              <a:rPr lang="en-US" sz="6000" dirty="0">
                <a:cs typeface="B Kamran" pitchFamily="2" charset="-78"/>
              </a:rPr>
              <a:t> </a:t>
            </a:r>
            <a:endParaRPr lang="fa-IR" sz="6000" dirty="0" smtClean="0">
              <a:cs typeface="B Kamran" pitchFamily="2" charset="-78"/>
            </a:endParaRPr>
          </a:p>
          <a:p>
            <a:pPr algn="just">
              <a:buNone/>
            </a:pPr>
            <a:r>
              <a:rPr lang="fa-IR" sz="7000" dirty="0" smtClean="0">
                <a:cs typeface="B Kamran" pitchFamily="2" charset="-78"/>
              </a:rPr>
              <a:t>به </a:t>
            </a:r>
            <a:r>
              <a:rPr lang="fa-IR" sz="7000" dirty="0">
                <a:cs typeface="B Kamran" pitchFamily="2" charset="-78"/>
              </a:rPr>
              <a:t>معنی گونه های مختلف اکالیپتوس از جمله</a:t>
            </a:r>
            <a:r>
              <a:rPr lang="en-US" sz="7000" dirty="0">
                <a:cs typeface="B Kamran" pitchFamily="2" charset="-78"/>
              </a:rPr>
              <a:t>: </a:t>
            </a:r>
            <a:endParaRPr lang="fa-IR" sz="7000" dirty="0" smtClean="0">
              <a:cs typeface="B Kamran" pitchFamily="2" charset="-78"/>
            </a:endParaRPr>
          </a:p>
          <a:p>
            <a:pPr algn="just">
              <a:buNone/>
            </a:pPr>
            <a:r>
              <a:rPr lang="en-US" sz="5100" dirty="0">
                <a:cs typeface="B Kamran" pitchFamily="2" charset="-78"/>
              </a:rPr>
              <a:t/>
            </a:r>
            <a:br>
              <a:rPr lang="en-US" sz="5100" dirty="0">
                <a:cs typeface="B Kamran" pitchFamily="2" charset="-78"/>
              </a:rPr>
            </a:br>
            <a:r>
              <a:rPr lang="en-US" sz="7000" dirty="0">
                <a:cs typeface="B Kamran" pitchFamily="2" charset="-78"/>
              </a:rPr>
              <a:t>Eucalyptus </a:t>
            </a:r>
            <a:r>
              <a:rPr lang="en-US" sz="7000" dirty="0" err="1">
                <a:cs typeface="B Kamran" pitchFamily="2" charset="-78"/>
              </a:rPr>
              <a:t>obliqua</a:t>
            </a:r>
            <a:r>
              <a:rPr lang="en-US" sz="7000" dirty="0">
                <a:cs typeface="B Kamran" pitchFamily="2" charset="-78"/>
              </a:rPr>
              <a:t> </a:t>
            </a:r>
            <a:r>
              <a:rPr lang="fa-IR" sz="7000" dirty="0" smtClean="0">
                <a:cs typeface="B Kamran" pitchFamily="2" charset="-78"/>
              </a:rPr>
              <a:t>:</a:t>
            </a:r>
          </a:p>
          <a:p>
            <a:pPr algn="just">
              <a:buNone/>
            </a:pPr>
            <a:r>
              <a:rPr lang="fa-IR" sz="7000" dirty="0" smtClean="0">
                <a:cs typeface="B Kamran" pitchFamily="2" charset="-78"/>
              </a:rPr>
              <a:t>این </a:t>
            </a:r>
            <a:r>
              <a:rPr lang="fa-IR" sz="7000" dirty="0">
                <a:cs typeface="B Kamran" pitchFamily="2" charset="-78"/>
              </a:rPr>
              <a:t>گیاه برای درمان التهاب سینه، ریه ها، بینی و گلو بکار می رود و می تواند برخی از گونه های باکتری و همچنین برخی از انواع قارچها را از بین ببرد. وقتی ازاین گیاه دارویی برای مصرف موضعی استفاده می کنید، می تواند درد رماتیسمی را تسکین بخشد. قبل از مصرف این دارو با پزشک معالج خود مشورت و از دستورات ایشان پیروی کنید</a:t>
            </a:r>
            <a:r>
              <a:rPr lang="en-US" sz="7000" dirty="0" smtClean="0">
                <a:cs typeface="B Kamran" pitchFamily="2" charset="-78"/>
              </a:rPr>
              <a:t>.</a:t>
            </a:r>
            <a:endParaRPr lang="fa-IR" sz="7000" dirty="0" smtClean="0">
              <a:cs typeface="B Kamran" pitchFamily="2" charset="-78"/>
            </a:endParaRPr>
          </a:p>
        </p:txBody>
      </p:sp>
      <p:pic>
        <p:nvPicPr>
          <p:cNvPr id="4098" name="Picture 2" descr="H:\jelodarian\teknesian daruE\Eucalyptus.jpg"/>
          <p:cNvPicPr>
            <a:picLocks noChangeAspect="1" noChangeArrowheads="1"/>
          </p:cNvPicPr>
          <p:nvPr/>
        </p:nvPicPr>
        <p:blipFill>
          <a:blip r:embed="rId2" cstate="print"/>
          <a:srcRect/>
          <a:stretch>
            <a:fillRect/>
          </a:stretch>
        </p:blipFill>
        <p:spPr bwMode="auto">
          <a:xfrm rot="19644097">
            <a:off x="433781" y="691348"/>
            <a:ext cx="3321350" cy="25815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Kamran" pitchFamily="2" charset="-78"/>
              </a:rPr>
              <a:t>انجیر </a:t>
            </a:r>
            <a:endParaRPr lang="fa-IR" sz="2800" dirty="0">
              <a:cs typeface="B Kamran" pitchFamily="2" charset="-78"/>
            </a:endParaRPr>
          </a:p>
        </p:txBody>
      </p:sp>
      <p:sp>
        <p:nvSpPr>
          <p:cNvPr id="3" name="Content Placeholder 2"/>
          <p:cNvSpPr>
            <a:spLocks noGrp="1"/>
          </p:cNvSpPr>
          <p:nvPr>
            <p:ph sz="quarter" idx="1"/>
          </p:nvPr>
        </p:nvSpPr>
        <p:spPr/>
        <p:txBody>
          <a:bodyPr>
            <a:normAutofit fontScale="925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نام علمی گیاه</a:t>
            </a:r>
            <a:r>
              <a:rPr lang="en-US" sz="2800" dirty="0" smtClean="0">
                <a:cs typeface="B Kamran" pitchFamily="2" charset="-78"/>
              </a:rPr>
              <a:t>: </a:t>
            </a:r>
            <a:r>
              <a:rPr lang="en-US" sz="2800" dirty="0" err="1" smtClean="0">
                <a:cs typeface="B Kamran" pitchFamily="2" charset="-78"/>
              </a:rPr>
              <a:t>Ficus</a:t>
            </a:r>
            <a:r>
              <a:rPr lang="en-US" sz="2800" dirty="0" smtClean="0">
                <a:cs typeface="B Kamran" pitchFamily="2" charset="-78"/>
              </a:rPr>
              <a:t> </a:t>
            </a:r>
            <a:r>
              <a:rPr lang="en-US" sz="2800" dirty="0" err="1" smtClean="0">
                <a:cs typeface="B Kamran" pitchFamily="2" charset="-78"/>
              </a:rPr>
              <a:t>carica</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نام انگلیسی</a:t>
            </a:r>
            <a:r>
              <a:rPr lang="en-US" sz="2800" dirty="0" smtClean="0">
                <a:cs typeface="B Kamran" pitchFamily="2" charset="-78"/>
              </a:rPr>
              <a:t>: Common Fig </a:t>
            </a:r>
            <a:br>
              <a:rPr lang="en-US" sz="2800" dirty="0" smtClean="0">
                <a:cs typeface="B Kamran" pitchFamily="2" charset="-78"/>
              </a:rPr>
            </a:br>
            <a:r>
              <a:rPr lang="fa-IR" sz="2800" dirty="0" smtClean="0">
                <a:cs typeface="B Kamran" pitchFamily="2" charset="-78"/>
              </a:rPr>
              <a:t>مهمترین اثر درمانی انجیر خاصیت لاکساتیو آن است</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سایر خواص گیاه انجیر</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محافظت کبدی</a:t>
            </a:r>
            <a:r>
              <a:rPr lang="en-US" sz="2800" dirty="0" smtClean="0">
                <a:cs typeface="B Kamran" pitchFamily="2" charset="-78"/>
              </a:rPr>
              <a:t>(</a:t>
            </a:r>
            <a:r>
              <a:rPr lang="en-US" sz="2800" dirty="0" err="1" smtClean="0">
                <a:cs typeface="B Kamran" pitchFamily="2" charset="-78"/>
              </a:rPr>
              <a:t>Hepatoprotective</a:t>
            </a:r>
            <a:r>
              <a:rPr lang="en-US" sz="2800" dirty="0" smtClean="0">
                <a:cs typeface="B Kamran" pitchFamily="2" charset="-78"/>
              </a:rPr>
              <a:t> activity)</a:t>
            </a:r>
            <a:r>
              <a:rPr lang="fa-IR" sz="2800" dirty="0" smtClean="0">
                <a:cs typeface="B Kamran" pitchFamily="2" charset="-78"/>
              </a:rPr>
              <a:t>، کاهش دهنده قند خون</a:t>
            </a:r>
            <a:r>
              <a:rPr lang="en-US" sz="2800" dirty="0" smtClean="0">
                <a:cs typeface="B Kamran" pitchFamily="2" charset="-78"/>
              </a:rPr>
              <a:t>(Hypoglycemic activity)</a:t>
            </a:r>
            <a:r>
              <a:rPr lang="fa-IR" sz="2800" dirty="0" smtClean="0">
                <a:cs typeface="B Kamran" pitchFamily="2" charset="-78"/>
              </a:rPr>
              <a:t>، کاهش دهنده چربی خون</a:t>
            </a:r>
            <a:r>
              <a:rPr lang="en-US" sz="2800" dirty="0" smtClean="0">
                <a:cs typeface="B Kamran" pitchFamily="2" charset="-78"/>
              </a:rPr>
              <a:t>(</a:t>
            </a:r>
            <a:r>
              <a:rPr lang="en-US" sz="2800" dirty="0" err="1" smtClean="0">
                <a:cs typeface="B Kamran" pitchFamily="2" charset="-78"/>
              </a:rPr>
              <a:t>Hypolipedimic</a:t>
            </a:r>
            <a:r>
              <a:rPr lang="en-US" sz="2800" dirty="0" smtClean="0">
                <a:cs typeface="B Kamran" pitchFamily="2" charset="-78"/>
              </a:rPr>
              <a:t> activity)</a:t>
            </a:r>
            <a:r>
              <a:rPr lang="fa-IR" sz="2800" dirty="0" smtClean="0">
                <a:cs typeface="B Kamran" pitchFamily="2" charset="-78"/>
              </a:rPr>
              <a:t>، خاصیت ضد باکتری</a:t>
            </a:r>
            <a:r>
              <a:rPr lang="en-US" sz="2800" dirty="0" smtClean="0">
                <a:cs typeface="B Kamran" pitchFamily="2" charset="-78"/>
              </a:rPr>
              <a:t>(Antibacterial activity)</a:t>
            </a:r>
            <a:r>
              <a:rPr lang="fa-IR" sz="2800" dirty="0" smtClean="0">
                <a:cs typeface="B Kamran" pitchFamily="2" charset="-78"/>
              </a:rPr>
              <a:t>، ضد سرطان</a:t>
            </a:r>
            <a:r>
              <a:rPr lang="en-US" sz="2800" dirty="0" smtClean="0">
                <a:cs typeface="B Kamran" pitchFamily="2" charset="-78"/>
              </a:rPr>
              <a:t>(Anticancer activity) </a:t>
            </a:r>
            <a:r>
              <a:rPr lang="fa-IR" sz="2800" dirty="0" smtClean="0">
                <a:cs typeface="B Kamran" pitchFamily="2" charset="-78"/>
              </a:rPr>
              <a:t>و خاصیت آنتی اکسیدان</a:t>
            </a:r>
            <a:r>
              <a:rPr lang="en-US" sz="2800" dirty="0" smtClean="0">
                <a:cs typeface="B Kamran" pitchFamily="2" charset="-78"/>
              </a:rPr>
              <a:t>(Antioxidant activity).</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2800">
              <a:cs typeface="B Kamran" pitchFamily="2" charset="-78"/>
            </a:endParaRPr>
          </a:p>
        </p:txBody>
      </p:sp>
      <p:sp>
        <p:nvSpPr>
          <p:cNvPr id="3" name="Content Placeholder 2"/>
          <p:cNvSpPr>
            <a:spLocks noGrp="1"/>
          </p:cNvSpPr>
          <p:nvPr>
            <p:ph sz="quarter" idx="1"/>
          </p:nvPr>
        </p:nvSpPr>
        <p:spPr/>
        <p:txBody>
          <a:bodyPr>
            <a:normAutofit fontScale="85000" lnSpcReduction="20000"/>
          </a:bodyPr>
          <a:lstStyle/>
          <a:p>
            <a:r>
              <a:rPr lang="en-US" sz="2800" dirty="0" smtClean="0">
                <a:cs typeface="B Kamran" pitchFamily="2" charset="-78"/>
              </a:rPr>
              <a:t>   </a:t>
            </a:r>
            <a:r>
              <a:rPr lang="fa-IR" sz="2800" dirty="0" smtClean="0">
                <a:cs typeface="B Kamran" pitchFamily="2" charset="-78"/>
              </a:rPr>
              <a:t>مکانیسم اثر</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مواد موثره موجود در بخش های مختلف گیاه</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ساقه: کامپسترول</a:t>
            </a:r>
            <a:r>
              <a:rPr lang="en-US" sz="2800" dirty="0" smtClean="0">
                <a:cs typeface="B Kamran" pitchFamily="2" charset="-78"/>
              </a:rPr>
              <a:t>(</a:t>
            </a:r>
            <a:r>
              <a:rPr lang="en-US" sz="2800" dirty="0" err="1" smtClean="0">
                <a:cs typeface="B Kamran" pitchFamily="2" charset="-78"/>
              </a:rPr>
              <a:t>campesterol</a:t>
            </a:r>
            <a:r>
              <a:rPr lang="en-US" sz="2800" dirty="0" smtClean="0">
                <a:cs typeface="B Kamran" pitchFamily="2" charset="-78"/>
              </a:rPr>
              <a:t>)</a:t>
            </a:r>
            <a:r>
              <a:rPr lang="fa-IR" sz="2800" dirty="0" smtClean="0">
                <a:cs typeface="B Kamran" pitchFamily="2" charset="-78"/>
              </a:rPr>
              <a:t>، هنتریاکونتانول</a:t>
            </a:r>
            <a:r>
              <a:rPr lang="en-US" sz="2800" dirty="0" smtClean="0">
                <a:cs typeface="B Kamran" pitchFamily="2" charset="-78"/>
              </a:rPr>
              <a:t>(</a:t>
            </a:r>
            <a:r>
              <a:rPr lang="en-US" sz="2800" dirty="0" err="1" smtClean="0">
                <a:cs typeface="B Kamran" pitchFamily="2" charset="-78"/>
              </a:rPr>
              <a:t>hentriacontanol</a:t>
            </a:r>
            <a:r>
              <a:rPr lang="en-US" sz="2800" dirty="0" smtClean="0">
                <a:cs typeface="B Kamran" pitchFamily="2" charset="-78"/>
              </a:rPr>
              <a:t>) ...... </a:t>
            </a:r>
            <a:br>
              <a:rPr lang="en-US" sz="2800" dirty="0" smtClean="0">
                <a:cs typeface="B Kamran" pitchFamily="2" charset="-78"/>
              </a:rPr>
            </a:br>
            <a:r>
              <a:rPr lang="fa-IR" sz="2800" dirty="0" smtClean="0">
                <a:cs typeface="B Kamran" pitchFamily="2" charset="-78"/>
              </a:rPr>
              <a:t>برگ: آب(67.60%)، پروتئین، چربی، فیبر گیاهی</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شیره انجیر: کائوچو(2.4%) ، رزین،آلبومین، سرین، قند،مالیک اسید، آنزیم های پروتولیتیک، دیاستاز، استراز، لیپاز، کاتالاز و پروکسیداز</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دانه: دانه های خشک انجیر محتوی 30 درصد روغن شامل اسیدهای چرب، اولئیک، لینولئیک، پالمیتیک، استاریک</a:t>
            </a:r>
            <a:r>
              <a:rPr lang="en-US" sz="2800" dirty="0" smtClean="0">
                <a:cs typeface="B Kamran" pitchFamily="2" charset="-78"/>
              </a:rPr>
              <a:t> ..... </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انجیر محتوی مواد موثره مختلف از جمله: موسیلاژ، فلاونوئید، ویتامین، آنزیم نیکوتینیک اسید و تیروزین است</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2800" dirty="0">
              <a:cs typeface="B Kamran" pitchFamily="2" charset="-78"/>
            </a:endParaRPr>
          </a:p>
        </p:txBody>
      </p:sp>
      <p:graphicFrame>
        <p:nvGraphicFramePr>
          <p:cNvPr id="4" name="Content Placeholder 3"/>
          <p:cNvGraphicFramePr>
            <a:graphicFrameLocks noGrp="1"/>
          </p:cNvGraphicFramePr>
          <p:nvPr>
            <p:ph sz="quarter" idx="1"/>
          </p:nvPr>
        </p:nvGraphicFramePr>
        <p:xfrm>
          <a:off x="914400" y="1447800"/>
          <a:ext cx="7772400" cy="741680"/>
        </p:xfrm>
        <a:graphic>
          <a:graphicData uri="http://schemas.openxmlformats.org/drawingml/2006/table">
            <a:tbl>
              <a:tblPr rtl="1" firstRow="1" bandRow="1">
                <a:tableStyleId>{5C22544A-7EE6-4342-B048-85BDC9FD1C3A}</a:tableStyleId>
              </a:tblPr>
              <a:tblGrid>
                <a:gridCol w="3886200"/>
                <a:gridCol w="38862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5983" marR="35983"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5983" marR="35983"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فیژان</a:t>
                      </a:r>
                      <a:endParaRPr lang="en-US" sz="2800">
                        <a:latin typeface="Calibri"/>
                        <a:ea typeface="Calibri"/>
                        <a:cs typeface="Arial"/>
                      </a:endParaRPr>
                    </a:p>
                  </a:txBody>
                  <a:tcPr marL="35983" marR="35983" marT="38100" marB="38100" anchor="ctr"/>
                </a:tc>
                <a:tc>
                  <a:txBody>
                    <a:bodyPr/>
                    <a:lstStyle/>
                    <a:p>
                      <a:pPr algn="r" rtl="1">
                        <a:lnSpc>
                          <a:spcPct val="115000"/>
                        </a:lnSpc>
                        <a:spcAft>
                          <a:spcPts val="0"/>
                        </a:spcAft>
                      </a:pPr>
                      <a:r>
                        <a:rPr lang="fa-IR" sz="1600" dirty="0">
                          <a:solidFill>
                            <a:srgbClr val="333333"/>
                          </a:solidFill>
                          <a:latin typeface="Calibri"/>
                          <a:ea typeface="Times New Roman"/>
                          <a:cs typeface="Times New Roman"/>
                        </a:rPr>
                        <a:t>داروسازی رازک [ ایران ] </a:t>
                      </a:r>
                      <a:endParaRPr lang="en-US" sz="2800" dirty="0">
                        <a:latin typeface="Calibri"/>
                        <a:ea typeface="Calibri"/>
                        <a:cs typeface="Arial"/>
                      </a:endParaRPr>
                    </a:p>
                  </a:txBody>
                  <a:tcPr marL="35983" marR="35983" marT="38100" marB="38100" anchor="ct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cs typeface="B Kamran" pitchFamily="2" charset="-78"/>
              </a:rPr>
              <a:t>شوید</a:t>
            </a:r>
            <a:r>
              <a:rPr lang="fa-IR" sz="2800" dirty="0" smtClean="0">
                <a:cs typeface="B Kamran" pitchFamily="2" charset="-78"/>
              </a:rPr>
              <a:t> </a:t>
            </a:r>
            <a:endParaRPr lang="fa-IR" sz="2800" dirty="0">
              <a:cs typeface="B Kamran" pitchFamily="2" charset="-78"/>
            </a:endParaRPr>
          </a:p>
        </p:txBody>
      </p:sp>
      <p:sp>
        <p:nvSpPr>
          <p:cNvPr id="3" name="Content Placeholder 2"/>
          <p:cNvSpPr>
            <a:spLocks noGrp="1"/>
          </p:cNvSpPr>
          <p:nvPr>
            <p:ph sz="quarter" idx="1"/>
          </p:nvPr>
        </p:nvSpPr>
        <p:spPr>
          <a:xfrm>
            <a:off x="571472" y="1428736"/>
            <a:ext cx="8229600" cy="4525963"/>
          </a:xfrm>
        </p:spPr>
        <p:txBody>
          <a:bodyPr>
            <a:normAutofit fontScale="85000" lnSpcReduction="20000"/>
          </a:bodyPr>
          <a:lstStyle/>
          <a:p>
            <a:r>
              <a:rPr lang="en-US" sz="2800" dirty="0" smtClean="0">
                <a:cs typeface="B Kamran" pitchFamily="2" charset="-78"/>
              </a:rPr>
              <a:t>   </a:t>
            </a:r>
            <a:r>
              <a:rPr lang="fa-IR" sz="2800" dirty="0" smtClean="0">
                <a:cs typeface="B Kamran" pitchFamily="2" charset="-78"/>
              </a:rPr>
              <a:t>موارد مصرف</a:t>
            </a:r>
            <a:endParaRPr lang="en-US" sz="2800" dirty="0" smtClean="0">
              <a:cs typeface="B Kamran" pitchFamily="2" charset="-78"/>
            </a:endParaRPr>
          </a:p>
          <a:p>
            <a:r>
              <a:rPr lang="en-US" sz="2800" dirty="0" smtClean="0">
                <a:cs typeface="B Kamran" pitchFamily="2" charset="-78"/>
              </a:rPr>
              <a:t/>
            </a:r>
            <a:br>
              <a:rPr lang="en-US" sz="2800" dirty="0" smtClean="0">
                <a:cs typeface="B Kamran" pitchFamily="2" charset="-78"/>
              </a:rPr>
            </a:br>
            <a:r>
              <a:rPr lang="fa-IR" sz="2800" dirty="0" smtClean="0">
                <a:cs typeface="B Kamran" pitchFamily="2" charset="-78"/>
              </a:rPr>
              <a:t>تخم شوید آثار درمانی بسیاری دارد از جمله به‌عنوان ضد تشنج، ضد درد، باد شکم، ادرار آور و برای تقویت معده به کار می‌رود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برای کسانی که اشتهای زیادی به غذا ندارند و لاغر هستند تخم شوید بهترین دارو است زیرا اشتها را زیاد کرده معده را نیرو می‌بخشد و انرژی به بدن می‌دهد. تخم شوید را می‌توان برای ناخوشی معده، بی‌خوابی و ضد گاز معده بکار برد. خانم‌های شیر ده که شیر آنها کم است باید حتماً روزی چند بار دم کرده تخم شوید بخورند و یا در غذای خود مصرف کنند که به طور معجزه آسائی شیر آنها زیاد خواهد شد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پزشکی گیاهی ایران خواص فراوانی را برای شوید قائل است مثلاً در مورد درد شدید و ورم معده از دم کرده شوید بهره می‌جستند که اثر آرام بخش فوری دارد</a:t>
            </a:r>
            <a:r>
              <a:rPr lang="en-US" sz="2800" dirty="0" smtClean="0">
                <a:cs typeface="B Kamran" pitchFamily="2" charset="-78"/>
              </a:rPr>
              <a:t>. </a:t>
            </a:r>
            <a:br>
              <a:rPr lang="en-US" sz="2800" dirty="0" smtClean="0">
                <a:cs typeface="B Kamran" pitchFamily="2" charset="-78"/>
              </a:rPr>
            </a:br>
            <a:r>
              <a:rPr lang="fa-IR" sz="2800" dirty="0" smtClean="0">
                <a:cs typeface="B Kamran" pitchFamily="2" charset="-78"/>
              </a:rPr>
              <a:t>تخم شوید در زنان باردار احتمال سقط جنین را به همراه دارد. برگ و ساقه‌های شوید برای پایین آوردن چربی خون مفید است</a:t>
            </a:r>
            <a:r>
              <a:rPr lang="en-US" sz="2800" dirty="0" smtClean="0">
                <a:cs typeface="B Kamran" pitchFamily="2" charset="-78"/>
              </a:rPr>
              <a:t>.</a:t>
            </a:r>
            <a:br>
              <a:rPr lang="en-US" sz="2800" dirty="0" smtClean="0">
                <a:cs typeface="B Kamran" pitchFamily="2" charset="-78"/>
              </a:rPr>
            </a:br>
            <a:r>
              <a:rPr lang="en-US" sz="2800" dirty="0" smtClean="0">
                <a:cs typeface="B Kamran" pitchFamily="2" charset="-78"/>
              </a:rPr>
              <a:t/>
            </a:r>
            <a:br>
              <a:rPr lang="en-US" sz="2800" dirty="0" smtClean="0">
                <a:cs typeface="B Kamran" pitchFamily="2" charset="-78"/>
              </a:rPr>
            </a:br>
            <a:endParaRPr lang="en-US" sz="2800" dirty="0" smtClean="0">
              <a:cs typeface="B Kamran" pitchFamily="2" charset="-78"/>
            </a:endParaRPr>
          </a:p>
          <a:p>
            <a:endParaRPr lang="fa-IR" sz="2800" dirty="0">
              <a:cs typeface="B Kamran"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2800" dirty="0">
              <a:cs typeface="B Kamran" pitchFamily="2" charset="-78"/>
            </a:endParaRPr>
          </a:p>
        </p:txBody>
      </p:sp>
      <p:sp>
        <p:nvSpPr>
          <p:cNvPr id="3" name="Content Placeholder 2"/>
          <p:cNvSpPr>
            <a:spLocks noGrp="1"/>
          </p:cNvSpPr>
          <p:nvPr>
            <p:ph sz="quarter" idx="1"/>
          </p:nvPr>
        </p:nvSpPr>
        <p:spPr/>
        <p:txBody>
          <a:bodyPr>
            <a:normAutofit/>
          </a:bodyPr>
          <a:lstStyle/>
          <a:p>
            <a:r>
              <a:rPr lang="en-US" sz="2800" dirty="0" smtClean="0">
                <a:cs typeface="B Kamran" pitchFamily="2" charset="-78"/>
              </a:rPr>
              <a:t> </a:t>
            </a:r>
            <a:endParaRPr lang="fa-IR" sz="2800" dirty="0">
              <a:cs typeface="B Kamran" pitchFamily="2" charset="-78"/>
            </a:endParaRPr>
          </a:p>
        </p:txBody>
      </p:sp>
      <p:graphicFrame>
        <p:nvGraphicFramePr>
          <p:cNvPr id="4" name="Table 3"/>
          <p:cNvGraphicFramePr>
            <a:graphicFrameLocks noGrp="1"/>
          </p:cNvGraphicFramePr>
          <p:nvPr/>
        </p:nvGraphicFramePr>
        <p:xfrm>
          <a:off x="1524000" y="1397000"/>
          <a:ext cx="6096000" cy="259588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lnSpc>
                          <a:spcPct val="115000"/>
                        </a:lnSpc>
                        <a:spcAft>
                          <a:spcPts val="0"/>
                        </a:spcAft>
                      </a:pPr>
                      <a:r>
                        <a:rPr lang="fa-IR" sz="1600" b="1">
                          <a:solidFill>
                            <a:srgbClr val="333333"/>
                          </a:solidFill>
                          <a:latin typeface="Calibri"/>
                          <a:ea typeface="Times New Roman"/>
                          <a:cs typeface="Times New Roman"/>
                        </a:rPr>
                        <a:t>نام تجاری دارو</a:t>
                      </a:r>
                      <a:endParaRPr lang="en-US" sz="2800">
                        <a:latin typeface="Calibri"/>
                        <a:ea typeface="Calibri"/>
                        <a:cs typeface="Arial"/>
                      </a:endParaRPr>
                    </a:p>
                  </a:txBody>
                  <a:tcPr marL="38100" marR="38100" marT="38100" marB="38100" anchor="ctr"/>
                </a:tc>
                <a:tc>
                  <a:txBody>
                    <a:bodyPr/>
                    <a:lstStyle/>
                    <a:p>
                      <a:pPr algn="ctr" rtl="1">
                        <a:lnSpc>
                          <a:spcPct val="115000"/>
                        </a:lnSpc>
                        <a:spcAft>
                          <a:spcPts val="0"/>
                        </a:spcAft>
                      </a:pPr>
                      <a:r>
                        <a:rPr lang="fa-IR" sz="1600" b="1">
                          <a:solidFill>
                            <a:srgbClr val="333333"/>
                          </a:solidFill>
                          <a:latin typeface="Calibri"/>
                          <a:ea typeface="Times New Roman"/>
                          <a:cs typeface="Times New Roman"/>
                        </a:rPr>
                        <a:t>تولیدکننده [کشور</a:t>
                      </a:r>
                      <a:r>
                        <a:rPr lang="en-US" sz="1600" b="1">
                          <a:solidFill>
                            <a:srgbClr val="333333"/>
                          </a:solidFill>
                          <a:latin typeface="Times New Roman"/>
                          <a:ea typeface="Times New Roman"/>
                          <a:cs typeface="Arial"/>
                        </a:rPr>
                        <a:t>]</a:t>
                      </a:r>
                      <a:endParaRPr lang="en-US" sz="2800">
                        <a:latin typeface="Calibri"/>
                        <a:ea typeface="Calibri"/>
                        <a:cs typeface="Arial"/>
                      </a:endParaRPr>
                    </a:p>
                  </a:txBody>
                  <a:tcPr marL="38100" marR="38100"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آنتوم</a:t>
                      </a:r>
                      <a:endParaRPr lang="en-US" sz="2800">
                        <a:latin typeface="Calibri"/>
                        <a:ea typeface="Calibri"/>
                        <a:cs typeface="Arial"/>
                      </a:endParaRPr>
                    </a:p>
                  </a:txBody>
                  <a:tcPr marL="38100" marR="38100"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ایران داروک [ ایران ] </a:t>
                      </a:r>
                      <a:endParaRPr lang="en-US" sz="2800">
                        <a:latin typeface="Calibri"/>
                        <a:ea typeface="Calibri"/>
                        <a:cs typeface="Arial"/>
                      </a:endParaRPr>
                    </a:p>
                  </a:txBody>
                  <a:tcPr marL="38100" marR="38100"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قطره خوراکی دیل سان</a:t>
                      </a:r>
                      <a:endParaRPr lang="en-US" sz="2800">
                        <a:latin typeface="Calibri"/>
                        <a:ea typeface="Calibri"/>
                        <a:cs typeface="Arial"/>
                      </a:endParaRPr>
                    </a:p>
                  </a:txBody>
                  <a:tcPr marL="38100" marR="38100"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باریج اسانس [ ایران ] </a:t>
                      </a:r>
                      <a:endParaRPr lang="en-US" sz="2800">
                        <a:latin typeface="Calibri"/>
                        <a:ea typeface="Calibri"/>
                        <a:cs typeface="Arial"/>
                      </a:endParaRPr>
                    </a:p>
                  </a:txBody>
                  <a:tcPr marL="38100" marR="38100"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قرص اسلیم کوئیک</a:t>
                      </a:r>
                      <a:endParaRPr lang="en-US" sz="2800">
                        <a:latin typeface="Calibri"/>
                        <a:ea typeface="Calibri"/>
                        <a:cs typeface="Arial"/>
                      </a:endParaRPr>
                    </a:p>
                  </a:txBody>
                  <a:tcPr marL="38100" marR="38100"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گل دارو [ ایران ] </a:t>
                      </a:r>
                      <a:endParaRPr lang="en-US" sz="2800">
                        <a:latin typeface="Calibri"/>
                        <a:ea typeface="Calibri"/>
                        <a:cs typeface="Arial"/>
                      </a:endParaRPr>
                    </a:p>
                  </a:txBody>
                  <a:tcPr marL="38100" marR="38100"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شربت گل گریپ</a:t>
                      </a:r>
                      <a:endParaRPr lang="en-US" sz="2800">
                        <a:latin typeface="Calibri"/>
                        <a:ea typeface="Calibri"/>
                        <a:cs typeface="Arial"/>
                      </a:endParaRPr>
                    </a:p>
                  </a:txBody>
                  <a:tcPr marL="38100" marR="38100" marT="38100" marB="38100" anchor="ctr"/>
                </a:tc>
                <a:tc>
                  <a:txBody>
                    <a:bodyPr/>
                    <a:lstStyle/>
                    <a:p>
                      <a:pPr algn="r" rtl="1">
                        <a:lnSpc>
                          <a:spcPct val="115000"/>
                        </a:lnSpc>
                        <a:spcAft>
                          <a:spcPts val="0"/>
                        </a:spcAft>
                      </a:pPr>
                      <a:r>
                        <a:rPr lang="fa-IR" sz="1600">
                          <a:solidFill>
                            <a:srgbClr val="284775"/>
                          </a:solidFill>
                          <a:latin typeface="Calibri"/>
                          <a:ea typeface="Times New Roman"/>
                          <a:cs typeface="Times New Roman"/>
                        </a:rPr>
                        <a:t>داروسازی گل دارو [ ایران ] </a:t>
                      </a:r>
                      <a:endParaRPr lang="en-US" sz="2800">
                        <a:latin typeface="Calibri"/>
                        <a:ea typeface="Calibri"/>
                        <a:cs typeface="Arial"/>
                      </a:endParaRPr>
                    </a:p>
                  </a:txBody>
                  <a:tcPr marL="38100" marR="38100"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قطره کولیتیک</a:t>
                      </a:r>
                      <a:endParaRPr lang="en-US" sz="2800">
                        <a:latin typeface="Calibri"/>
                        <a:ea typeface="Calibri"/>
                        <a:cs typeface="Arial"/>
                      </a:endParaRPr>
                    </a:p>
                  </a:txBody>
                  <a:tcPr marL="38100" marR="38100" marT="38100" marB="38100" anchor="ctr"/>
                </a:tc>
                <a:tc>
                  <a:txBody>
                    <a:bodyPr/>
                    <a:lstStyle/>
                    <a:p>
                      <a:pPr algn="r" rtl="1">
                        <a:lnSpc>
                          <a:spcPct val="115000"/>
                        </a:lnSpc>
                        <a:spcAft>
                          <a:spcPts val="0"/>
                        </a:spcAft>
                      </a:pPr>
                      <a:r>
                        <a:rPr lang="fa-IR" sz="1600">
                          <a:solidFill>
                            <a:srgbClr val="333333"/>
                          </a:solidFill>
                          <a:latin typeface="Calibri"/>
                          <a:ea typeface="Times New Roman"/>
                          <a:cs typeface="Times New Roman"/>
                        </a:rPr>
                        <a:t>داروسازی گیاه اسانس [ ایران ] </a:t>
                      </a:r>
                      <a:endParaRPr lang="en-US" sz="2800">
                        <a:latin typeface="Calibri"/>
                        <a:ea typeface="Calibri"/>
                        <a:cs typeface="Arial"/>
                      </a:endParaRPr>
                    </a:p>
                  </a:txBody>
                  <a:tcPr marL="38100" marR="38100" marT="38100" marB="38100" anchor="ctr"/>
                </a:tc>
              </a:tr>
              <a:tr h="370840">
                <a:tc>
                  <a:txBody>
                    <a:bodyPr/>
                    <a:lstStyle/>
                    <a:p>
                      <a:pPr algn="r" rtl="1">
                        <a:lnSpc>
                          <a:spcPct val="115000"/>
                        </a:lnSpc>
                        <a:spcAft>
                          <a:spcPts val="0"/>
                        </a:spcAft>
                      </a:pPr>
                      <a:r>
                        <a:rPr lang="fa-IR" sz="1600">
                          <a:solidFill>
                            <a:srgbClr val="000000"/>
                          </a:solidFill>
                          <a:latin typeface="Calibri"/>
                          <a:ea typeface="Times New Roman"/>
                          <a:cs typeface="Times New Roman"/>
                        </a:rPr>
                        <a:t>قطره خوراکی شوید</a:t>
                      </a:r>
                      <a:endParaRPr lang="en-US" sz="2800">
                        <a:latin typeface="Calibri"/>
                        <a:ea typeface="Calibri"/>
                        <a:cs typeface="Arial"/>
                      </a:endParaRPr>
                    </a:p>
                  </a:txBody>
                  <a:tcPr marL="38100" marR="38100" marT="38100" marB="38100" anchor="ctr"/>
                </a:tc>
                <a:tc>
                  <a:txBody>
                    <a:bodyPr/>
                    <a:lstStyle/>
                    <a:p>
                      <a:pPr algn="r" rtl="1">
                        <a:lnSpc>
                          <a:spcPct val="115000"/>
                        </a:lnSpc>
                        <a:spcAft>
                          <a:spcPts val="0"/>
                        </a:spcAft>
                      </a:pPr>
                      <a:r>
                        <a:rPr lang="fa-IR" sz="1600" dirty="0">
                          <a:solidFill>
                            <a:srgbClr val="284775"/>
                          </a:solidFill>
                          <a:latin typeface="Calibri"/>
                          <a:ea typeface="Times New Roman"/>
                          <a:cs typeface="Times New Roman"/>
                        </a:rPr>
                        <a:t>داروسازی گیاه اسانس [ ایران ] </a:t>
                      </a:r>
                      <a:endParaRPr lang="en-US" sz="2800" dirty="0">
                        <a:latin typeface="Calibri"/>
                        <a:ea typeface="Calibri"/>
                        <a:cs typeface="Arial"/>
                      </a:endParaRPr>
                    </a:p>
                  </a:txBody>
                  <a:tcPr marL="38100" marR="38100" marT="38100" marB="3810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642918"/>
            <a:ext cx="7772400" cy="1143000"/>
          </a:xfrm>
        </p:spPr>
        <p:txBody>
          <a:bodyPr>
            <a:noAutofit/>
          </a:bodyPr>
          <a:lstStyle/>
          <a:p>
            <a:pPr algn="ctr"/>
            <a:r>
              <a:rPr lang="en-US" sz="3200" dirty="0" smtClean="0">
                <a:solidFill>
                  <a:srgbClr val="C00000"/>
                </a:solidFill>
                <a:cs typeface="B Tabassom" pitchFamily="2" charset="-78"/>
              </a:rPr>
              <a:t>  </a:t>
            </a:r>
            <a:r>
              <a:rPr lang="en-US" sz="3200" b="1" dirty="0" smtClean="0">
                <a:solidFill>
                  <a:srgbClr val="C00000"/>
                </a:solidFill>
                <a:cs typeface="B Tabassom" pitchFamily="2" charset="-78"/>
              </a:rPr>
              <a:t> </a:t>
            </a:r>
            <a:r>
              <a:rPr lang="fa-IR" sz="6000" b="1" dirty="0" smtClean="0">
                <a:solidFill>
                  <a:srgbClr val="C00000"/>
                </a:solidFill>
                <a:cs typeface="B Tabassom" pitchFamily="2" charset="-78"/>
              </a:rPr>
              <a:t>هشدارها</a:t>
            </a:r>
            <a:r>
              <a:rPr lang="en-US" sz="3200" b="1" dirty="0" smtClean="0">
                <a:solidFill>
                  <a:srgbClr val="C00000"/>
                </a:solidFill>
                <a:cs typeface="B Tabassom" pitchFamily="2" charset="-78"/>
              </a:rPr>
              <a:t/>
            </a:r>
            <a:br>
              <a:rPr lang="en-US" sz="3200" b="1" dirty="0" smtClean="0">
                <a:solidFill>
                  <a:srgbClr val="C00000"/>
                </a:solidFill>
                <a:cs typeface="B Tabassom" pitchFamily="2" charset="-78"/>
              </a:rPr>
            </a:br>
            <a:endParaRPr lang="fa-IR" sz="3200" b="1" dirty="0">
              <a:solidFill>
                <a:srgbClr val="C00000"/>
              </a:solidFill>
              <a:cs typeface="B Tabassom" pitchFamily="2" charset="-78"/>
            </a:endParaRPr>
          </a:p>
        </p:txBody>
      </p:sp>
      <p:sp>
        <p:nvSpPr>
          <p:cNvPr id="3" name="Content Placeholder 2"/>
          <p:cNvSpPr>
            <a:spLocks noGrp="1"/>
          </p:cNvSpPr>
          <p:nvPr>
            <p:ph sz="quarter" idx="1"/>
          </p:nvPr>
        </p:nvSpPr>
        <p:spPr>
          <a:xfrm>
            <a:off x="928662" y="1500174"/>
            <a:ext cx="7772400" cy="2695580"/>
          </a:xfrm>
        </p:spPr>
        <p:txBody>
          <a:bodyPr>
            <a:normAutofit/>
          </a:bodyPr>
          <a:lstStyle/>
          <a:p>
            <a:pPr algn="just">
              <a:buNone/>
            </a:pPr>
            <a:r>
              <a:rPr lang="fa-IR" sz="2800" dirty="0" smtClean="0">
                <a:cs typeface="B Kamran" pitchFamily="2" charset="-78"/>
              </a:rPr>
              <a:t>	در </a:t>
            </a:r>
            <a:r>
              <a:rPr lang="fa-IR" sz="2800" dirty="0">
                <a:cs typeface="B Kamran" pitchFamily="2" charset="-78"/>
              </a:rPr>
              <a:t>دوران بارداری یا شیردهی از مصرف اکالیپتوس پرهیز کنید. روغن این گیاه </a:t>
            </a:r>
            <a:r>
              <a:rPr lang="fa-IR" sz="2800" dirty="0" smtClean="0">
                <a:cs typeface="B Kamran" pitchFamily="2" charset="-78"/>
              </a:rPr>
              <a:t>اگر استعمال </a:t>
            </a:r>
            <a:r>
              <a:rPr lang="fa-IR" sz="2800" dirty="0">
                <a:cs typeface="B Kamran" pitchFamily="2" charset="-78"/>
              </a:rPr>
              <a:t>موضعی داشته باشد، سمی نیست. اما نباید از این گیاه برای مصارف داخلی استفاده کرد. انجمن </a:t>
            </a:r>
            <a:r>
              <a:rPr lang="fa-IR" sz="2800" dirty="0" smtClean="0">
                <a:cs typeface="B Kamran" pitchFamily="2" charset="-78"/>
              </a:rPr>
              <a:t>فرآورده های </a:t>
            </a:r>
            <a:r>
              <a:rPr lang="fa-IR" sz="2800" dirty="0">
                <a:cs typeface="B Kamran" pitchFamily="2" charset="-78"/>
              </a:rPr>
              <a:t>گیاهان دارویی آمریکا برگ اکالیپتوس را از نظر بی خطری در ردیف و درجه دو ارزیابی کرده است. درجه ۲ به معنای این است که در کاربرد این گیاه محدودیتهایی متصور است</a:t>
            </a:r>
            <a:r>
              <a:rPr lang="en-US" sz="2800" dirty="0" smtClean="0">
                <a:cs typeface="B Kamran" pitchFamily="2" charset="-78"/>
              </a:rPr>
              <a:t>.</a:t>
            </a:r>
            <a:endParaRPr lang="en-US" sz="2800" dirty="0">
              <a:cs typeface="B Kamran" pitchFamily="2" charset="-78"/>
            </a:endParaRPr>
          </a:p>
        </p:txBody>
      </p:sp>
      <p:pic>
        <p:nvPicPr>
          <p:cNvPr id="7" name="Picture 8" descr="http://upload.wikimedia.org/wikipedia/commons/thumb/4/4c/Eucalyptus_tereticornis_flowers,_capsules,_buds_and_foliage.jpeg/800px-Eucalyptus_tereticornis_flowers,_capsules,_buds_and_foliage.jpeg"/>
          <p:cNvPicPr>
            <a:picLocks noChangeAspect="1" noChangeArrowheads="1"/>
          </p:cNvPicPr>
          <p:nvPr/>
        </p:nvPicPr>
        <p:blipFill>
          <a:blip r:embed="rId2" cstate="print"/>
          <a:srcRect/>
          <a:stretch>
            <a:fillRect/>
          </a:stretch>
        </p:blipFill>
        <p:spPr bwMode="auto">
          <a:xfrm>
            <a:off x="2214546" y="3800474"/>
            <a:ext cx="4829175" cy="27003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2800">
              <a:cs typeface="B Kamran" pitchFamily="2" charset="-78"/>
            </a:endParaRPr>
          </a:p>
        </p:txBody>
      </p:sp>
      <p:graphicFrame>
        <p:nvGraphicFramePr>
          <p:cNvPr id="4" name="Content Placeholder 3"/>
          <p:cNvGraphicFramePr>
            <a:graphicFrameLocks noGrp="1"/>
          </p:cNvGraphicFramePr>
          <p:nvPr>
            <p:ph sz="quarter" idx="1"/>
          </p:nvPr>
        </p:nvGraphicFramePr>
        <p:xfrm>
          <a:off x="605066" y="150184"/>
          <a:ext cx="8253214" cy="6299225"/>
        </p:xfrm>
        <a:graphic>
          <a:graphicData uri="http://schemas.openxmlformats.org/drawingml/2006/table">
            <a:tbl>
              <a:tblPr rtl="1" firstRow="1" bandRow="1">
                <a:tableStyleId>{5C22544A-7EE6-4342-B048-85BDC9FD1C3A}</a:tableStyleId>
              </a:tblPr>
              <a:tblGrid>
                <a:gridCol w="6813073"/>
                <a:gridCol w="1440141"/>
              </a:tblGrid>
              <a:tr h="570439">
                <a:tc>
                  <a:txBody>
                    <a:bodyPr/>
                    <a:lstStyle/>
                    <a:p>
                      <a:pPr algn="ctr" rtl="1">
                        <a:lnSpc>
                          <a:spcPct val="115000"/>
                        </a:lnSpc>
                        <a:spcAft>
                          <a:spcPts val="0"/>
                        </a:spcAft>
                      </a:pPr>
                      <a:r>
                        <a:rPr lang="fa-IR" sz="2400" b="1" dirty="0">
                          <a:solidFill>
                            <a:srgbClr val="333333"/>
                          </a:solidFill>
                          <a:latin typeface="Calibri"/>
                          <a:ea typeface="Times New Roman"/>
                          <a:cs typeface="B Lotus" pitchFamily="2" charset="-78"/>
                        </a:rPr>
                        <a:t>نام تجاری دارو</a:t>
                      </a:r>
                      <a:endParaRPr lang="en-US" sz="2400" dirty="0">
                        <a:latin typeface="Calibri"/>
                        <a:ea typeface="Calibri"/>
                        <a:cs typeface="B Lotus" pitchFamily="2" charset="-78"/>
                      </a:endParaRPr>
                    </a:p>
                  </a:txBody>
                  <a:tcPr marL="35983" marR="35983" marT="38100" marB="38100" anchor="ctr"/>
                </a:tc>
                <a:tc>
                  <a:txBody>
                    <a:bodyPr/>
                    <a:lstStyle/>
                    <a:p>
                      <a:pPr algn="ctr" rtl="1">
                        <a:lnSpc>
                          <a:spcPct val="115000"/>
                        </a:lnSpc>
                        <a:spcAft>
                          <a:spcPts val="0"/>
                        </a:spcAft>
                      </a:pPr>
                      <a:r>
                        <a:rPr lang="fa-IR" sz="1800" b="1" dirty="0">
                          <a:solidFill>
                            <a:srgbClr val="333333"/>
                          </a:solidFill>
                          <a:latin typeface="Calibri"/>
                          <a:ea typeface="Times New Roman"/>
                          <a:cs typeface="B Lotus" pitchFamily="2" charset="-78"/>
                        </a:rPr>
                        <a:t>تولیدکننده [</a:t>
                      </a:r>
                      <a:r>
                        <a:rPr lang="fa-IR" sz="1800" b="1" dirty="0" smtClean="0">
                          <a:solidFill>
                            <a:srgbClr val="333333"/>
                          </a:solidFill>
                          <a:latin typeface="Calibri"/>
                          <a:ea typeface="Times New Roman"/>
                          <a:cs typeface="B Lotus" pitchFamily="2" charset="-78"/>
                        </a:rPr>
                        <a:t>کشور]</a:t>
                      </a:r>
                      <a:endParaRPr lang="en-US" sz="1800" dirty="0">
                        <a:latin typeface="Calibri"/>
                        <a:ea typeface="Calibri"/>
                        <a:cs typeface="B Lotus" pitchFamily="2" charset="-78"/>
                      </a:endParaRPr>
                    </a:p>
                  </a:txBody>
                  <a:tcPr marL="35983" marR="35983" marT="38100" marB="38100" anchor="ctr"/>
                </a:tc>
              </a:tr>
              <a:tr h="1053388">
                <a:tc>
                  <a:txBody>
                    <a:bodyPr/>
                    <a:lstStyle/>
                    <a:p>
                      <a:pPr algn="r" rtl="1">
                        <a:lnSpc>
                          <a:spcPct val="115000"/>
                        </a:lnSpc>
                        <a:spcAft>
                          <a:spcPts val="0"/>
                        </a:spcAft>
                      </a:pPr>
                      <a:r>
                        <a:rPr lang="fa-IR" sz="2400">
                          <a:solidFill>
                            <a:srgbClr val="000000"/>
                          </a:solidFill>
                          <a:latin typeface="Calibri"/>
                          <a:ea typeface="Times New Roman"/>
                          <a:cs typeface="B Lotus" pitchFamily="2" charset="-78"/>
                        </a:rPr>
                        <a:t>اکالیپتوس اینهالر</a:t>
                      </a:r>
                      <a:endParaRPr lang="en-US" sz="240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1800" dirty="0">
                          <a:solidFill>
                            <a:srgbClr val="333333"/>
                          </a:solidFill>
                          <a:latin typeface="Calibri"/>
                          <a:ea typeface="Times New Roman"/>
                          <a:cs typeface="B Lotus" pitchFamily="2" charset="-78"/>
                        </a:rPr>
                        <a:t>داروسازی دینه ایران(مجتمع صنایع) [ ایران ] </a:t>
                      </a:r>
                      <a:endParaRPr lang="en-US" sz="1800" dirty="0">
                        <a:latin typeface="Calibri"/>
                        <a:ea typeface="Calibri"/>
                        <a:cs typeface="B Lotus" pitchFamily="2" charset="-78"/>
                      </a:endParaRPr>
                    </a:p>
                  </a:txBody>
                  <a:tcPr marL="35983" marR="35983" marT="38100" marB="38100" anchor="ctr"/>
                </a:tc>
              </a:tr>
              <a:tr h="570439">
                <a:tc>
                  <a:txBody>
                    <a:bodyPr/>
                    <a:lstStyle/>
                    <a:p>
                      <a:pPr algn="r" rtl="1">
                        <a:lnSpc>
                          <a:spcPct val="115000"/>
                        </a:lnSpc>
                        <a:spcAft>
                          <a:spcPts val="0"/>
                        </a:spcAft>
                      </a:pPr>
                      <a:r>
                        <a:rPr lang="fa-IR" sz="2400" dirty="0">
                          <a:solidFill>
                            <a:srgbClr val="000000"/>
                          </a:solidFill>
                          <a:latin typeface="Calibri"/>
                          <a:ea typeface="Times New Roman"/>
                          <a:cs typeface="B Lotus" pitchFamily="2" charset="-78"/>
                        </a:rPr>
                        <a:t>کرم </a:t>
                      </a:r>
                      <a:r>
                        <a:rPr lang="fa-IR" sz="2400" dirty="0" smtClean="0">
                          <a:solidFill>
                            <a:srgbClr val="000000"/>
                          </a:solidFill>
                          <a:latin typeface="Calibri"/>
                          <a:ea typeface="Times New Roman"/>
                          <a:cs typeface="B Lotus" pitchFamily="2" charset="-78"/>
                        </a:rPr>
                        <a:t>کلدراب: </a:t>
                      </a:r>
                      <a:r>
                        <a:rPr lang="fa-IR" sz="2400" dirty="0" smtClean="0">
                          <a:cs typeface="B Tabassom" pitchFamily="2" charset="-78"/>
                        </a:rPr>
                        <a:t>تخفیف سرفه، كاهش درد عضلات و مفاصل</a:t>
                      </a:r>
                    </a:p>
                    <a:p>
                      <a:pPr algn="r" rtl="1">
                        <a:lnSpc>
                          <a:spcPct val="115000"/>
                        </a:lnSpc>
                        <a:spcAft>
                          <a:spcPts val="0"/>
                        </a:spcAft>
                      </a:pPr>
                      <a:r>
                        <a:rPr lang="fa-IR" sz="1800" dirty="0" smtClean="0">
                          <a:cs typeface="B Lotus" pitchFamily="2" charset="-78"/>
                        </a:rPr>
                        <a:t>(اسانس اوکاليپتوس ۱/۲%، پودر کامفر خالص ۵/۲% و منتول ۲/۸%)</a:t>
                      </a:r>
                      <a:endParaRPr lang="en-US" sz="18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1800" dirty="0">
                          <a:solidFill>
                            <a:srgbClr val="284775"/>
                          </a:solidFill>
                          <a:latin typeface="Calibri"/>
                          <a:ea typeface="Times New Roman"/>
                          <a:cs typeface="B Lotus" pitchFamily="2" charset="-78"/>
                        </a:rPr>
                        <a:t>داروسازی گل دارو [ ایران ] </a:t>
                      </a:r>
                      <a:endParaRPr lang="en-US" sz="1800" dirty="0">
                        <a:latin typeface="Calibri"/>
                        <a:ea typeface="Calibri"/>
                        <a:cs typeface="B Lotus" pitchFamily="2" charset="-78"/>
                      </a:endParaRPr>
                    </a:p>
                  </a:txBody>
                  <a:tcPr marL="35983" marR="35983" marT="38100" marB="38100" anchor="ctr"/>
                </a:tc>
              </a:tr>
              <a:tr h="1053388">
                <a:tc>
                  <a:txBody>
                    <a:bodyPr/>
                    <a:lstStyle/>
                    <a:p>
                      <a:pPr algn="r" rtl="1">
                        <a:lnSpc>
                          <a:spcPct val="115000"/>
                        </a:lnSpc>
                        <a:spcAft>
                          <a:spcPts val="0"/>
                        </a:spcAft>
                      </a:pPr>
                      <a:r>
                        <a:rPr lang="fa-IR" sz="2400" dirty="0">
                          <a:solidFill>
                            <a:srgbClr val="000000"/>
                          </a:solidFill>
                          <a:latin typeface="Calibri"/>
                          <a:ea typeface="Times New Roman"/>
                          <a:cs typeface="B Lotus" pitchFamily="2" charset="-78"/>
                        </a:rPr>
                        <a:t>پماد ب.ب </a:t>
                      </a:r>
                      <a:r>
                        <a:rPr lang="fa-IR" sz="2400" dirty="0" smtClean="0">
                          <a:solidFill>
                            <a:srgbClr val="000000"/>
                          </a:solidFill>
                          <a:latin typeface="Calibri"/>
                          <a:ea typeface="Times New Roman"/>
                          <a:cs typeface="B Lotus" pitchFamily="2" charset="-78"/>
                        </a:rPr>
                        <a:t>کلد: </a:t>
                      </a:r>
                      <a:r>
                        <a:rPr lang="fa-IR" sz="2400" dirty="0" smtClean="0">
                          <a:cs typeface="B Tabassom" pitchFamily="2" charset="-78"/>
                        </a:rPr>
                        <a:t>درمان برونشيت، سينوزيت، آبريزش بينی، سرفه کودکان</a:t>
                      </a:r>
                      <a:endParaRPr lang="en-US" sz="2400" dirty="0" smtClean="0">
                        <a:solidFill>
                          <a:srgbClr val="000000"/>
                        </a:solidFill>
                        <a:latin typeface="Calibri"/>
                        <a:ea typeface="Times New Roman"/>
                        <a:cs typeface="B Tabassom" pitchFamily="2" charset="-78"/>
                      </a:endParaRPr>
                    </a:p>
                    <a:p>
                      <a:pPr algn="r" rtl="1">
                        <a:lnSpc>
                          <a:spcPct val="115000"/>
                        </a:lnSpc>
                        <a:spcAft>
                          <a:spcPts val="0"/>
                        </a:spcAft>
                      </a:pPr>
                      <a:r>
                        <a:rPr lang="fa-IR" sz="1800" dirty="0" smtClean="0">
                          <a:cs typeface="B Lotus" pitchFamily="2" charset="-78"/>
                        </a:rPr>
                        <a:t>(اسانس اوکاليپتوس ۲%،منتول۱.۵ %،تيمول ۰.۵ %)</a:t>
                      </a:r>
                      <a:endParaRPr lang="en-US" sz="18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1800" dirty="0">
                          <a:solidFill>
                            <a:srgbClr val="333333"/>
                          </a:solidFill>
                          <a:latin typeface="Calibri"/>
                          <a:ea typeface="Times New Roman"/>
                          <a:cs typeface="B Lotus" pitchFamily="2" charset="-78"/>
                        </a:rPr>
                        <a:t>داروسازی گل دارو [ ایران ] </a:t>
                      </a:r>
                      <a:endParaRPr lang="en-US" sz="1800" dirty="0">
                        <a:latin typeface="Calibri"/>
                        <a:ea typeface="Calibri"/>
                        <a:cs typeface="B Lotus" pitchFamily="2" charset="-78"/>
                      </a:endParaRPr>
                    </a:p>
                  </a:txBody>
                  <a:tcPr marL="35983" marR="35983" marT="38100" marB="38100" anchor="ctr"/>
                </a:tc>
              </a:tr>
              <a:tr h="570439">
                <a:tc>
                  <a:txBody>
                    <a:bodyPr/>
                    <a:lstStyle/>
                    <a:p>
                      <a:pPr algn="r" rtl="1">
                        <a:lnSpc>
                          <a:spcPct val="115000"/>
                        </a:lnSpc>
                        <a:spcAft>
                          <a:spcPts val="0"/>
                        </a:spcAft>
                      </a:pPr>
                      <a:r>
                        <a:rPr lang="fa-IR" sz="2400" dirty="0">
                          <a:solidFill>
                            <a:srgbClr val="000000"/>
                          </a:solidFill>
                          <a:latin typeface="Calibri"/>
                          <a:ea typeface="Times New Roman"/>
                          <a:cs typeface="B Lotus" pitchFamily="2" charset="-78"/>
                        </a:rPr>
                        <a:t>محلول بخور اکاليپتوس</a:t>
                      </a:r>
                      <a:endParaRPr lang="en-US" sz="240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1800" dirty="0">
                          <a:solidFill>
                            <a:srgbClr val="284775"/>
                          </a:solidFill>
                          <a:latin typeface="Calibri"/>
                          <a:ea typeface="Times New Roman"/>
                          <a:cs typeface="B Lotus" pitchFamily="2" charset="-78"/>
                        </a:rPr>
                        <a:t>داروسازی گل دارو [ ایران ] </a:t>
                      </a:r>
                      <a:endParaRPr lang="en-US" sz="1800" dirty="0">
                        <a:latin typeface="Calibri"/>
                        <a:ea typeface="Calibri"/>
                        <a:cs typeface="B Lotus" pitchFamily="2" charset="-78"/>
                      </a:endParaRPr>
                    </a:p>
                  </a:txBody>
                  <a:tcPr marL="35983" marR="35983" marT="38100" marB="38100" anchor="ctr"/>
                </a:tc>
              </a:tr>
              <a:tr h="1294862">
                <a:tc>
                  <a:txBody>
                    <a:bodyPr/>
                    <a:lstStyle/>
                    <a:p>
                      <a:pPr algn="r" rtl="1">
                        <a:lnSpc>
                          <a:spcPct val="115000"/>
                        </a:lnSpc>
                        <a:spcAft>
                          <a:spcPts val="0"/>
                        </a:spcAft>
                      </a:pPr>
                      <a:r>
                        <a:rPr lang="fa-IR" sz="2400" dirty="0">
                          <a:solidFill>
                            <a:srgbClr val="000000"/>
                          </a:solidFill>
                          <a:latin typeface="Calibri"/>
                          <a:ea typeface="Times New Roman"/>
                          <a:cs typeface="B Lotus" pitchFamily="2" charset="-78"/>
                        </a:rPr>
                        <a:t>اسپری بینی </a:t>
                      </a:r>
                      <a:r>
                        <a:rPr lang="fa-IR" sz="2400" dirty="0" smtClean="0">
                          <a:solidFill>
                            <a:srgbClr val="000000"/>
                          </a:solidFill>
                          <a:latin typeface="Calibri"/>
                          <a:ea typeface="Times New Roman"/>
                          <a:cs typeface="B Lotus" pitchFamily="2" charset="-78"/>
                        </a:rPr>
                        <a:t>سینول:</a:t>
                      </a:r>
                      <a:r>
                        <a:rPr lang="fa-IR" sz="2000" b="1" dirty="0" smtClean="0">
                          <a:cs typeface="B Kamran" pitchFamily="2" charset="-78"/>
                        </a:rPr>
                        <a:t>سردردهای میگرنی و سینوزیتی،</a:t>
                      </a:r>
                      <a:r>
                        <a:rPr lang="fa-IR" sz="2000" dirty="0" smtClean="0">
                          <a:cs typeface="B Kamran" pitchFamily="2" charset="-78"/>
                        </a:rPr>
                        <a:t> </a:t>
                      </a:r>
                      <a:r>
                        <a:rPr lang="fa-IR" sz="2000" b="1" dirty="0" smtClean="0">
                          <a:cs typeface="B Kamran" pitchFamily="2" charset="-78"/>
                        </a:rPr>
                        <a:t>تسکین حالت های آلرژیک و سینوزیت</a:t>
                      </a:r>
                      <a:endParaRPr lang="fa-IR" sz="2400" dirty="0" smtClean="0">
                        <a:solidFill>
                          <a:srgbClr val="000000"/>
                        </a:solidFill>
                        <a:latin typeface="Calibri"/>
                        <a:ea typeface="Times New Roman"/>
                        <a:cs typeface="B Kamran" pitchFamily="2" charset="-78"/>
                      </a:endParaRPr>
                    </a:p>
                    <a:p>
                      <a:pPr algn="r" rtl="1">
                        <a:lnSpc>
                          <a:spcPct val="115000"/>
                        </a:lnSpc>
                        <a:spcAft>
                          <a:spcPts val="0"/>
                        </a:spcAft>
                      </a:pPr>
                      <a:r>
                        <a:rPr lang="fa-IR" sz="1800" b="0" dirty="0" smtClean="0">
                          <a:cs typeface="B Lotus" pitchFamily="2" charset="-78"/>
                        </a:rPr>
                        <a:t>(فلفل قرمز،</a:t>
                      </a:r>
                      <a:r>
                        <a:rPr lang="en-US" sz="1800" b="0" dirty="0" smtClean="0">
                          <a:cs typeface="B Lotus" pitchFamily="2" charset="-78"/>
                        </a:rPr>
                        <a:t> </a:t>
                      </a:r>
                      <a:r>
                        <a:rPr lang="fa-IR" sz="1800" b="0" dirty="0" smtClean="0">
                          <a:cs typeface="B Lotus" pitchFamily="2" charset="-78"/>
                        </a:rPr>
                        <a:t>اکالیپتوس،</a:t>
                      </a:r>
                      <a:r>
                        <a:rPr lang="en-US" sz="1800" b="0" dirty="0" smtClean="0">
                          <a:cs typeface="B Lotus" pitchFamily="2" charset="-78"/>
                        </a:rPr>
                        <a:t> </a:t>
                      </a:r>
                      <a:r>
                        <a:rPr lang="fa-IR" sz="1800" b="0" dirty="0" smtClean="0">
                          <a:cs typeface="B Lotus" pitchFamily="2" charset="-78"/>
                        </a:rPr>
                        <a:t>رزماری</a:t>
                      </a:r>
                      <a:r>
                        <a:rPr lang="en-US" sz="1800" b="0" dirty="0" smtClean="0">
                          <a:cs typeface="B Lotus" pitchFamily="2" charset="-78"/>
                        </a:rPr>
                        <a:t> </a:t>
                      </a:r>
                      <a:r>
                        <a:rPr lang="fa-IR" sz="1800" b="0" dirty="0" smtClean="0">
                          <a:cs typeface="B Lotus" pitchFamily="2" charset="-78"/>
                        </a:rPr>
                        <a:t>و آلوئه ورا)</a:t>
                      </a:r>
                      <a:endParaRPr lang="en-US" sz="1800" b="0" dirty="0">
                        <a:latin typeface="Calibri"/>
                        <a:ea typeface="Calibri"/>
                        <a:cs typeface="B Lotus" pitchFamily="2" charset="-78"/>
                      </a:endParaRPr>
                    </a:p>
                  </a:txBody>
                  <a:tcPr marL="35983" marR="35983" marT="38100" marB="38100" anchor="ctr"/>
                </a:tc>
                <a:tc>
                  <a:txBody>
                    <a:bodyPr/>
                    <a:lstStyle/>
                    <a:p>
                      <a:pPr algn="r" rtl="1">
                        <a:lnSpc>
                          <a:spcPct val="115000"/>
                        </a:lnSpc>
                        <a:spcAft>
                          <a:spcPts val="0"/>
                        </a:spcAft>
                      </a:pPr>
                      <a:r>
                        <a:rPr lang="fa-IR" sz="1800" dirty="0">
                          <a:solidFill>
                            <a:srgbClr val="333333"/>
                          </a:solidFill>
                          <a:latin typeface="Calibri"/>
                          <a:ea typeface="Times New Roman"/>
                          <a:cs typeface="B Lotus" pitchFamily="2" charset="-78"/>
                        </a:rPr>
                        <a:t>داروسازی گیاه اسانس [ ایران ] </a:t>
                      </a:r>
                      <a:endParaRPr lang="en-US" sz="1800" dirty="0">
                        <a:latin typeface="Calibri"/>
                        <a:ea typeface="Calibri"/>
                        <a:cs typeface="B Lotus" pitchFamily="2" charset="-78"/>
                      </a:endParaRPr>
                    </a:p>
                  </a:txBody>
                  <a:tcPr marL="35983" marR="35983" marT="38100" marB="38100" anchor="ctr"/>
                </a:tc>
              </a:tr>
              <a:tr h="570439">
                <a:tc>
                  <a:txBody>
                    <a:bodyPr/>
                    <a:lstStyle/>
                    <a:p>
                      <a:r>
                        <a:rPr lang="fa-IR" sz="2400" dirty="0">
                          <a:solidFill>
                            <a:srgbClr val="000000"/>
                          </a:solidFill>
                          <a:latin typeface="Calibri"/>
                          <a:ea typeface="Times New Roman"/>
                          <a:cs typeface="B Lotus" pitchFamily="2" charset="-78"/>
                        </a:rPr>
                        <a:t>بخور </a:t>
                      </a:r>
                      <a:r>
                        <a:rPr lang="fa-IR" sz="2400" dirty="0" smtClean="0">
                          <a:solidFill>
                            <a:srgbClr val="000000"/>
                          </a:solidFill>
                          <a:latin typeface="Calibri"/>
                          <a:ea typeface="Times New Roman"/>
                          <a:cs typeface="B Lotus" pitchFamily="2" charset="-78"/>
                        </a:rPr>
                        <a:t>فیتوسین: </a:t>
                      </a:r>
                      <a:r>
                        <a:rPr lang="fa-IR" sz="2400" b="0" dirty="0" smtClean="0">
                          <a:cs typeface="B Tabassom" pitchFamily="2" charset="-78"/>
                        </a:rPr>
                        <a:t>رفع احتقان بینی در سرماخوردگی، ضد عفونی کننده محیط</a:t>
                      </a:r>
                    </a:p>
                    <a:p>
                      <a:r>
                        <a:rPr lang="fa-IR" sz="1800" b="0" dirty="0" smtClean="0">
                          <a:cs typeface="B Lotus" pitchFamily="2" charset="-78"/>
                        </a:rPr>
                        <a:t>(اسانس اکالیپتوس</a:t>
                      </a:r>
                      <a:r>
                        <a:rPr lang="fa-IR" sz="1800" b="0" baseline="0" dirty="0" smtClean="0">
                          <a:cs typeface="B Lotus" pitchFamily="2" charset="-78"/>
                        </a:rPr>
                        <a:t> و </a:t>
                      </a:r>
                      <a:r>
                        <a:rPr lang="fa-IR" sz="1800" b="0" dirty="0" smtClean="0">
                          <a:cs typeface="B Lotus" pitchFamily="2" charset="-78"/>
                        </a:rPr>
                        <a:t>اسانس نعناع فلفلی</a:t>
                      </a:r>
                      <a:r>
                        <a:rPr lang="fa-IR" sz="2400" b="0" dirty="0">
                          <a:latin typeface="Calibri"/>
                          <a:cs typeface="B Lotus" pitchFamily="2" charset="-78"/>
                        </a:rPr>
                        <a:t>)</a:t>
                      </a:r>
                      <a:endParaRPr lang="fa-IR" sz="1800" b="0" dirty="0" smtClean="0">
                        <a:cs typeface="B Lotus" pitchFamily="2" charset="-78"/>
                      </a:endParaRPr>
                    </a:p>
                  </a:txBody>
                  <a:tcPr marL="35983" marR="35983" marT="38100" marB="38100" anchor="ctr"/>
                </a:tc>
                <a:tc>
                  <a:txBody>
                    <a:bodyPr/>
                    <a:lstStyle/>
                    <a:p>
                      <a:pPr algn="r" rtl="1">
                        <a:lnSpc>
                          <a:spcPct val="115000"/>
                        </a:lnSpc>
                        <a:spcAft>
                          <a:spcPts val="0"/>
                        </a:spcAft>
                      </a:pPr>
                      <a:r>
                        <a:rPr lang="fa-IR" sz="1800" dirty="0">
                          <a:solidFill>
                            <a:srgbClr val="284775"/>
                          </a:solidFill>
                          <a:latin typeface="Calibri"/>
                          <a:ea typeface="Times New Roman"/>
                          <a:cs typeface="B Lotus" pitchFamily="2" charset="-78"/>
                        </a:rPr>
                        <a:t>داروسازی گیاه اسانس [ ایران ] </a:t>
                      </a:r>
                      <a:endParaRPr lang="en-US" sz="1800" dirty="0">
                        <a:latin typeface="Calibri"/>
                        <a:ea typeface="Calibri"/>
                        <a:cs typeface="B Lotus" pitchFamily="2" charset="-78"/>
                      </a:endParaRPr>
                    </a:p>
                  </a:txBody>
                  <a:tcPr marL="35983" marR="35983" marT="38100" marB="3810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iahessence.com/wp-content/uploads/2014/01/Phytocin.jpg"/>
          <p:cNvPicPr>
            <a:picLocks noChangeAspect="1" noChangeArrowheads="1"/>
          </p:cNvPicPr>
          <p:nvPr/>
        </p:nvPicPr>
        <p:blipFill>
          <a:blip r:embed="rId2" cstate="print"/>
          <a:srcRect/>
          <a:stretch>
            <a:fillRect/>
          </a:stretch>
        </p:blipFill>
        <p:spPr bwMode="auto">
          <a:xfrm>
            <a:off x="285720" y="2428844"/>
            <a:ext cx="3210191" cy="4214866"/>
          </a:xfrm>
          <a:prstGeom prst="rect">
            <a:avLst/>
          </a:prstGeom>
          <a:noFill/>
        </p:spPr>
      </p:pic>
      <p:pic>
        <p:nvPicPr>
          <p:cNvPr id="2052" name="Picture 4" descr="http://www.goldaru-co.com/images/products/coldrab-fa.png"/>
          <p:cNvPicPr>
            <a:picLocks noChangeAspect="1" noChangeArrowheads="1"/>
          </p:cNvPicPr>
          <p:nvPr/>
        </p:nvPicPr>
        <p:blipFill>
          <a:blip r:embed="rId3" cstate="print"/>
          <a:srcRect t="33333"/>
          <a:stretch>
            <a:fillRect/>
          </a:stretch>
        </p:blipFill>
        <p:spPr bwMode="auto">
          <a:xfrm>
            <a:off x="5072066" y="-285776"/>
            <a:ext cx="3429023" cy="2286016"/>
          </a:xfrm>
          <a:prstGeom prst="rect">
            <a:avLst/>
          </a:prstGeom>
          <a:noFill/>
        </p:spPr>
      </p:pic>
      <p:pic>
        <p:nvPicPr>
          <p:cNvPr id="2054" name="Picture 6" descr="http://www.goldaru-co.com/images/products/bebefa.png"/>
          <p:cNvPicPr>
            <a:picLocks noChangeAspect="1" noChangeArrowheads="1"/>
          </p:cNvPicPr>
          <p:nvPr/>
        </p:nvPicPr>
        <p:blipFill>
          <a:blip r:embed="rId4" cstate="print"/>
          <a:srcRect/>
          <a:stretch>
            <a:fillRect/>
          </a:stretch>
        </p:blipFill>
        <p:spPr bwMode="auto">
          <a:xfrm>
            <a:off x="3929058" y="4429132"/>
            <a:ext cx="3071834" cy="2714644"/>
          </a:xfrm>
          <a:prstGeom prst="rect">
            <a:avLst/>
          </a:prstGeom>
          <a:noFill/>
        </p:spPr>
      </p:pic>
      <p:pic>
        <p:nvPicPr>
          <p:cNvPr id="7" name="Picture 4" descr="H:\jelodarian\teknesian daruE\محلول-بخور-اکالیپتوس.jpg"/>
          <p:cNvPicPr>
            <a:picLocks noChangeAspect="1" noChangeArrowheads="1"/>
          </p:cNvPicPr>
          <p:nvPr/>
        </p:nvPicPr>
        <p:blipFill>
          <a:blip r:embed="rId5" cstate="print"/>
          <a:srcRect l="20001" r="11427"/>
          <a:stretch>
            <a:fillRect/>
          </a:stretch>
        </p:blipFill>
        <p:spPr bwMode="auto">
          <a:xfrm>
            <a:off x="7143768" y="1714488"/>
            <a:ext cx="1714512" cy="2672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H:\jelodarian\teknesian daruE\obliqua8.jpg"/>
          <p:cNvPicPr>
            <a:picLocks noChangeAspect="1" noChangeArrowheads="1"/>
          </p:cNvPicPr>
          <p:nvPr/>
        </p:nvPicPr>
        <p:blipFill>
          <a:blip r:embed="rId6" cstate="print"/>
          <a:srcRect/>
          <a:stretch>
            <a:fillRect/>
          </a:stretch>
        </p:blipFill>
        <p:spPr bwMode="auto">
          <a:xfrm>
            <a:off x="4429124" y="2786058"/>
            <a:ext cx="2644186" cy="1758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H:\jelodarian\teknesian daruE\index.php.jpeg"/>
          <p:cNvPicPr>
            <a:picLocks noChangeAspect="1" noChangeArrowheads="1"/>
          </p:cNvPicPr>
          <p:nvPr/>
        </p:nvPicPr>
        <p:blipFill>
          <a:blip r:embed="rId7" cstate="print"/>
          <a:srcRect/>
          <a:stretch>
            <a:fillRect/>
          </a:stretch>
        </p:blipFill>
        <p:spPr bwMode="auto">
          <a:xfrm>
            <a:off x="2428860" y="214290"/>
            <a:ext cx="1981200" cy="263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1256</TotalTime>
  <Words>1536</Words>
  <Application>Microsoft Office PowerPoint</Application>
  <PresentationFormat>On-screen Show (4:3)</PresentationFormat>
  <Paragraphs>390</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Equity</vt:lpstr>
      <vt:lpstr>داروهاي گياهي</vt:lpstr>
      <vt:lpstr>فلفل قرمز </vt:lpstr>
      <vt:lpstr>Slide 3</vt:lpstr>
      <vt:lpstr>Slide 4</vt:lpstr>
      <vt:lpstr>Slide 5</vt:lpstr>
      <vt:lpstr>اوکالیپتوس </vt:lpstr>
      <vt:lpstr>   هشدارها </vt:lpstr>
      <vt:lpstr>Slide 8</vt:lpstr>
      <vt:lpstr>Slide 9</vt:lpstr>
      <vt:lpstr>یونجه زرد (اکلیل الملک)</vt:lpstr>
      <vt:lpstr>مکانیسم اثر</vt:lpstr>
      <vt:lpstr>Slide 12</vt:lpstr>
      <vt:lpstr> هشدارها</vt:lpstr>
      <vt:lpstr>Slide 14</vt:lpstr>
      <vt:lpstr> </vt:lpstr>
      <vt:lpstr>Slide 16</vt:lpstr>
      <vt:lpstr>زردچوبه</vt:lpstr>
      <vt:lpstr>مکانیسم اثر</vt:lpstr>
      <vt:lpstr>Slide 19</vt:lpstr>
      <vt:lpstr>همیشه بهار کوهی </vt:lpstr>
      <vt:lpstr>همیشه بهار </vt:lpstr>
      <vt:lpstr> موارد منع مصرف</vt:lpstr>
      <vt:lpstr>Slide 23</vt:lpstr>
      <vt:lpstr>اکلیل کوهی </vt:lpstr>
      <vt:lpstr>Slide 25</vt:lpstr>
      <vt:lpstr>  </vt:lpstr>
      <vt:lpstr>Slide 27</vt:lpstr>
      <vt:lpstr>پنجه شیطان </vt:lpstr>
      <vt:lpstr>Slide 29</vt:lpstr>
      <vt:lpstr>Slide 30</vt:lpstr>
      <vt:lpstr>Slide 31</vt:lpstr>
      <vt:lpstr>هاماملیس </vt:lpstr>
      <vt:lpstr>Slide 33</vt:lpstr>
      <vt:lpstr>شاه بلوط هندی </vt:lpstr>
      <vt:lpstr>Slide 35</vt:lpstr>
      <vt:lpstr>Slide 36</vt:lpstr>
      <vt:lpstr>Slide 37</vt:lpstr>
      <vt:lpstr>داروهاي گياهي 2</vt:lpstr>
      <vt:lpstr>بادرنجبویه </vt:lpstr>
      <vt:lpstr>Slide 40</vt:lpstr>
      <vt:lpstr>Slide 41</vt:lpstr>
      <vt:lpstr>نعنا </vt:lpstr>
      <vt:lpstr>Slide 43</vt:lpstr>
      <vt:lpstr>صبرزرد </vt:lpstr>
      <vt:lpstr>Slide 45</vt:lpstr>
      <vt:lpstr>انار </vt:lpstr>
      <vt:lpstr>Slide 47</vt:lpstr>
      <vt:lpstr>Slide 48</vt:lpstr>
      <vt:lpstr>آویشن شیرازی </vt:lpstr>
      <vt:lpstr>Slide 50</vt:lpstr>
      <vt:lpstr>آویشن </vt:lpstr>
      <vt:lpstr>Slide 52</vt:lpstr>
      <vt:lpstr>گل ساعتی </vt:lpstr>
      <vt:lpstr>Slide 54</vt:lpstr>
      <vt:lpstr>جین سنگ </vt:lpstr>
      <vt:lpstr>Slide 56</vt:lpstr>
      <vt:lpstr>Slide 57</vt:lpstr>
      <vt:lpstr>برگ سنا </vt:lpstr>
      <vt:lpstr>Slide 59</vt:lpstr>
      <vt:lpstr>انجیر </vt:lpstr>
      <vt:lpstr>Slide 61</vt:lpstr>
      <vt:lpstr>Slide 62</vt:lpstr>
      <vt:lpstr>شوید </vt:lpstr>
      <vt:lpstr>Slide 64</vt:lpstr>
    </vt:vector>
  </TitlesOfParts>
  <Company>Kaums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داروهاي گياهي</dc:title>
  <dc:creator>khoshsoroor-sa</dc:creator>
  <cp:lastModifiedBy>khoshsoroor-sa</cp:lastModifiedBy>
  <cp:revision>119</cp:revision>
  <dcterms:created xsi:type="dcterms:W3CDTF">2014-12-06T08:09:31Z</dcterms:created>
  <dcterms:modified xsi:type="dcterms:W3CDTF">2014-12-16T07:11:57Z</dcterms:modified>
</cp:coreProperties>
</file>